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8" r:id="rId1"/>
  </p:sldMasterIdLst>
  <p:notesMasterIdLst>
    <p:notesMasterId r:id="rId89"/>
  </p:notesMasterIdLst>
  <p:sldIdLst>
    <p:sldId id="256" r:id="rId2"/>
    <p:sldId id="257" r:id="rId3"/>
    <p:sldId id="258" r:id="rId4"/>
    <p:sldId id="267" r:id="rId5"/>
    <p:sldId id="270" r:id="rId6"/>
    <p:sldId id="271" r:id="rId7"/>
    <p:sldId id="266" r:id="rId8"/>
    <p:sldId id="262" r:id="rId9"/>
    <p:sldId id="264" r:id="rId10"/>
    <p:sldId id="263" r:id="rId11"/>
    <p:sldId id="272" r:id="rId12"/>
    <p:sldId id="273" r:id="rId13"/>
    <p:sldId id="275" r:id="rId14"/>
    <p:sldId id="274" r:id="rId15"/>
    <p:sldId id="265" r:id="rId16"/>
    <p:sldId id="276" r:id="rId17"/>
    <p:sldId id="277" r:id="rId18"/>
    <p:sldId id="281" r:id="rId19"/>
    <p:sldId id="282" r:id="rId20"/>
    <p:sldId id="283" r:id="rId21"/>
    <p:sldId id="284" r:id="rId22"/>
    <p:sldId id="285" r:id="rId23"/>
    <p:sldId id="286" r:id="rId24"/>
    <p:sldId id="278" r:id="rId25"/>
    <p:sldId id="279" r:id="rId26"/>
    <p:sldId id="280" r:id="rId27"/>
    <p:sldId id="290" r:id="rId28"/>
    <p:sldId id="295" r:id="rId29"/>
    <p:sldId id="291" r:id="rId30"/>
    <p:sldId id="300" r:id="rId31"/>
    <p:sldId id="301" r:id="rId32"/>
    <p:sldId id="292" r:id="rId33"/>
    <p:sldId id="293" r:id="rId34"/>
    <p:sldId id="294" r:id="rId35"/>
    <p:sldId id="302" r:id="rId36"/>
    <p:sldId id="303" r:id="rId37"/>
    <p:sldId id="304" r:id="rId38"/>
    <p:sldId id="305" r:id="rId39"/>
    <p:sldId id="297" r:id="rId40"/>
    <p:sldId id="299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7" r:id="rId52"/>
    <p:sldId id="318" r:id="rId53"/>
    <p:sldId id="321" r:id="rId54"/>
    <p:sldId id="336" r:id="rId55"/>
    <p:sldId id="319" r:id="rId56"/>
    <p:sldId id="269" r:id="rId57"/>
    <p:sldId id="259" r:id="rId58"/>
    <p:sldId id="260" r:id="rId59"/>
    <p:sldId id="261" r:id="rId60"/>
    <p:sldId id="337" r:id="rId61"/>
    <p:sldId id="338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6" r:id="rId70"/>
    <p:sldId id="347" r:id="rId71"/>
    <p:sldId id="348" r:id="rId72"/>
    <p:sldId id="349" r:id="rId73"/>
    <p:sldId id="322" r:id="rId74"/>
    <p:sldId id="350" r:id="rId75"/>
    <p:sldId id="323" r:id="rId76"/>
    <p:sldId id="324" r:id="rId77"/>
    <p:sldId id="325" r:id="rId78"/>
    <p:sldId id="326" r:id="rId79"/>
    <p:sldId id="331" r:id="rId80"/>
    <p:sldId id="332" r:id="rId81"/>
    <p:sldId id="329" r:id="rId82"/>
    <p:sldId id="334" r:id="rId83"/>
    <p:sldId id="335" r:id="rId84"/>
    <p:sldId id="328" r:id="rId85"/>
    <p:sldId id="333" r:id="rId86"/>
    <p:sldId id="327" r:id="rId87"/>
    <p:sldId id="330" r:id="rId8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71499B-9396-4761-9AB5-23EB7A2621C9}" type="datetimeFigureOut">
              <a:rPr lang="ko-KR" altLang="en-US" smtClean="0"/>
              <a:t>2019-02-14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B1CAC-AD1B-4441-9BF3-D2EFE8861A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7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9FAD89-3D71-4986-BBD9-CB895F63CDA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97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68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9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61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778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47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0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48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6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9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30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0CAA4-5B0D-487D-BF16-3DEEAE6207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Seq2seq and Attention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9F9622-1124-4E57-BD09-3FC628690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이명재</a:t>
            </a:r>
          </a:p>
        </p:txBody>
      </p:sp>
    </p:spTree>
    <p:extLst>
      <p:ext uri="{BB962C8B-B14F-4D97-AF65-F5344CB8AC3E}">
        <p14:creationId xmlns:p14="http://schemas.microsoft.com/office/powerpoint/2010/main" val="2776136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Unconditional LM 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740A32-B55C-48CD-B01D-A46DDEBD0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494" y="1914578"/>
            <a:ext cx="7119015" cy="426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7BE5B1-760D-4975-A26E-121F0D86A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Conditional LM 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1E14EB8-FB85-4604-8706-D7D1A05A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464" y="1846263"/>
            <a:ext cx="852539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5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6C2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7FDBF3-BBBD-4760-A678-D01B48A96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709" y="801793"/>
            <a:ext cx="755299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5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49F4-BB51-4C95-932F-4716F7DE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Machine translation task</a:t>
            </a:r>
          </a:p>
          <a:p>
            <a:pPr lvl="1"/>
            <a:r>
              <a:rPr lang="ko-KR" altLang="en-US" dirty="0"/>
              <a:t>번역 문제를 어떻게 해결할 지 추상적으로 구상한다</a:t>
            </a:r>
            <a:r>
              <a:rPr lang="en-US" altLang="ko-KR" dirty="0"/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Conditional language model</a:t>
            </a:r>
          </a:p>
          <a:p>
            <a:pPr lvl="1"/>
            <a:r>
              <a:rPr lang="ko-KR" altLang="en-US" dirty="0"/>
              <a:t>구상을 구체적인 이론으로 명시해본다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Encoder-decoder framework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Conditional language model </a:t>
            </a:r>
            <a:r>
              <a:rPr lang="ko-KR" altLang="en-US" dirty="0">
                <a:highlight>
                  <a:srgbClr val="FFFF00"/>
                </a:highlight>
              </a:rPr>
              <a:t>이론 바탕으로 신경망을 작성한다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Conditional language model </a:t>
            </a:r>
            <a:r>
              <a:rPr lang="ko-KR" altLang="en-US" dirty="0">
                <a:highlight>
                  <a:srgbClr val="FFFF00"/>
                </a:highlight>
              </a:rPr>
              <a:t>은 </a:t>
            </a:r>
            <a:r>
              <a:rPr lang="en-US" altLang="ko-KR" dirty="0">
                <a:highlight>
                  <a:srgbClr val="FFFF00"/>
                </a:highlight>
              </a:rPr>
              <a:t>decoder </a:t>
            </a:r>
            <a:r>
              <a:rPr lang="ko-KR" altLang="en-US" dirty="0" err="1">
                <a:highlight>
                  <a:srgbClr val="FFFF00"/>
                </a:highlight>
              </a:rPr>
              <a:t>였드라</a:t>
            </a:r>
            <a:r>
              <a:rPr lang="en-US" altLang="ko-KR" dirty="0">
                <a:highlight>
                  <a:srgbClr val="FFFF00"/>
                </a:highlight>
              </a:rPr>
              <a:t>! ( encoder</a:t>
            </a:r>
            <a:r>
              <a:rPr lang="ko-KR" altLang="en-US" dirty="0">
                <a:highlight>
                  <a:srgbClr val="FFFF00"/>
                </a:highlight>
              </a:rPr>
              <a:t>는 어떤 것이 와도 됨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</a:p>
          <a:p>
            <a:pPr lvl="1"/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8636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D4A46B-5F78-4BCB-9D48-B494D535D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RECAP: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 </a:t>
            </a:r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Models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062FC20-8B72-405B-BAB3-4210A3A3D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98" y="2004288"/>
            <a:ext cx="9159391" cy="38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2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Encoder-Decoder (Vanilla)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E4064D0-FB57-47C6-9F93-C390E7616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105" y="1846263"/>
            <a:ext cx="9222115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14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66CEF-7BFF-4674-A2D6-062058CF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Encoder-Decoder (Vanilla)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0ECBAB-2FCC-4183-861E-233634FD8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5944" y="1846263"/>
            <a:ext cx="958043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4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D316E-664D-4C24-999B-5A741EF5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Encoder-Decoder (Vanilla)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1A59AC-0A1E-41F8-AB4C-FE1ED0EE2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89678"/>
            <a:ext cx="10058400" cy="3135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8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62764-9560-4716-928D-F44FA5960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8DE6A8D-C972-4CE1-AE0B-FEB57F3CB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346" y="1846263"/>
            <a:ext cx="536363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75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C893-10F6-4647-AD39-B020D676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(context X is given, Decoder)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1E3E33-3D51-4DFB-AC4A-7DBFD11BE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0364" y="1846263"/>
            <a:ext cx="435159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746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C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7D7882-06FC-4786-8C83-8D773A367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76" y="801793"/>
            <a:ext cx="7663259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8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C893-10F6-4647-AD39-B020D676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</a:t>
            </a:r>
            <a:r>
              <a:rPr lang="ko-KR" altLang="en-US" dirty="0"/>
              <a:t>또 다른 </a:t>
            </a:r>
            <a:r>
              <a:rPr lang="en-US" altLang="ko-KR" b="1" dirty="0"/>
              <a:t>P(</a:t>
            </a:r>
            <a:r>
              <a:rPr lang="en-US" altLang="ko-KR" b="1" dirty="0" err="1"/>
              <a:t>y</a:t>
            </a:r>
            <a:r>
              <a:rPr lang="en-US" altLang="ko-KR" b="1" baseline="-25000" dirty="0" err="1"/>
              <a:t>i</a:t>
            </a:r>
            <a:r>
              <a:rPr lang="en-US" altLang="ko-KR" b="1" dirty="0" err="1"/>
              <a:t>|X</a:t>
            </a:r>
            <a:r>
              <a:rPr lang="en-US" altLang="ko-KR" b="1" dirty="0"/>
              <a:t>, Θ) </a:t>
            </a:r>
            <a:r>
              <a:rPr lang="ko-KR" altLang="en-US" dirty="0"/>
              <a:t>형태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1C43540-6A79-49E8-B497-12E7BD50C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4030" y="2050451"/>
            <a:ext cx="4283940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25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C893-10F6-4647-AD39-B020D676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</a:t>
            </a:r>
            <a:r>
              <a:rPr lang="ko-KR" altLang="en-US" dirty="0"/>
              <a:t>또 다른 </a:t>
            </a:r>
            <a:r>
              <a:rPr lang="en-US" altLang="ko-KR" b="1" dirty="0"/>
              <a:t>P(</a:t>
            </a:r>
            <a:r>
              <a:rPr lang="en-US" altLang="ko-KR" b="1" dirty="0" err="1"/>
              <a:t>y</a:t>
            </a:r>
            <a:r>
              <a:rPr lang="en-US" altLang="ko-KR" b="1" baseline="-25000" dirty="0" err="1"/>
              <a:t>i</a:t>
            </a:r>
            <a:r>
              <a:rPr lang="en-US" altLang="ko-KR" b="1" dirty="0" err="1"/>
              <a:t>|X</a:t>
            </a:r>
            <a:r>
              <a:rPr lang="en-US" altLang="ko-KR" b="1" dirty="0"/>
              <a:t>, Θ) </a:t>
            </a:r>
            <a:r>
              <a:rPr lang="ko-KR" altLang="en-US" dirty="0"/>
              <a:t>형태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4EB9E65-373D-49ED-BCCE-56F10CC08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6388" y="2050450"/>
            <a:ext cx="434018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61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C893-10F6-4647-AD39-B020D676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</a:t>
            </a:r>
            <a:r>
              <a:rPr lang="ko-KR" altLang="en-US" dirty="0"/>
              <a:t>또 다른 </a:t>
            </a:r>
            <a:r>
              <a:rPr lang="en-US" altLang="ko-KR" b="1" dirty="0"/>
              <a:t>P(</a:t>
            </a:r>
            <a:r>
              <a:rPr lang="en-US" altLang="ko-KR" b="1" dirty="0" err="1"/>
              <a:t>y</a:t>
            </a:r>
            <a:r>
              <a:rPr lang="en-US" altLang="ko-KR" b="1" baseline="-25000" dirty="0" err="1"/>
              <a:t>i</a:t>
            </a:r>
            <a:r>
              <a:rPr lang="en-US" altLang="ko-KR" b="1" dirty="0" err="1"/>
              <a:t>|X</a:t>
            </a:r>
            <a:r>
              <a:rPr lang="en-US" altLang="ko-KR" b="1" dirty="0"/>
              <a:t>, Θ) </a:t>
            </a:r>
            <a:r>
              <a:rPr lang="ko-KR" altLang="en-US" dirty="0"/>
              <a:t>형태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CBDE671-D88E-4EE7-8771-58840B57B8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824" y="2112593"/>
            <a:ext cx="4459667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2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D4C893-10F6-4647-AD39-B020D676E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</a:t>
            </a:r>
            <a:r>
              <a:rPr lang="ko-KR" altLang="en-US" dirty="0"/>
              <a:t>또 다른 </a:t>
            </a:r>
            <a:r>
              <a:rPr lang="en-US" altLang="ko-KR" b="1" dirty="0"/>
              <a:t>P(</a:t>
            </a:r>
            <a:r>
              <a:rPr lang="en-US" altLang="ko-KR" b="1" dirty="0" err="1"/>
              <a:t>y</a:t>
            </a:r>
            <a:r>
              <a:rPr lang="en-US" altLang="ko-KR" b="1" baseline="-25000" dirty="0" err="1"/>
              <a:t>i</a:t>
            </a:r>
            <a:r>
              <a:rPr lang="en-US" altLang="ko-KR" b="1" dirty="0" err="1"/>
              <a:t>|X</a:t>
            </a:r>
            <a:r>
              <a:rPr lang="en-US" altLang="ko-KR" b="1" dirty="0"/>
              <a:t>, Θ) </a:t>
            </a:r>
            <a:r>
              <a:rPr lang="ko-KR" altLang="en-US" dirty="0"/>
              <a:t>형태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BBEB2DD-F1F0-4631-B644-C7252F912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431" y="2041572"/>
            <a:ext cx="577609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8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076AC6-75B8-4870-9755-DB96F5DD4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look at sentence embedding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EF1B63D-7FFE-4D6E-B5AF-1FA99C785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09736"/>
            <a:ext cx="10058400" cy="36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90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033BAE-F994-442F-97B9-1C8FCDA9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Let’s look at sentence embedding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4533A51-2766-4F8C-9A12-6D399AEEB9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00755"/>
            <a:ext cx="10058400" cy="3713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B7BB3D-4C5F-4094-B623-E03D9F76477D}"/>
              </a:ext>
            </a:extLst>
          </p:cNvPr>
          <p:cNvSpPr txBox="1"/>
          <p:nvPr/>
        </p:nvSpPr>
        <p:spPr>
          <a:xfrm>
            <a:off x="142044" y="5899756"/>
            <a:ext cx="1219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</a:rPr>
              <a:t>여러 </a:t>
            </a:r>
            <a:r>
              <a:rPr lang="en-US" altLang="ko-KR" dirty="0">
                <a:highlight>
                  <a:srgbClr val="FFFF00"/>
                </a:highlight>
              </a:rPr>
              <a:t>input sentence</a:t>
            </a:r>
            <a:r>
              <a:rPr lang="ko-KR" altLang="en-US" dirty="0">
                <a:highlight>
                  <a:srgbClr val="FFFF00"/>
                </a:highlight>
              </a:rPr>
              <a:t>가 </a:t>
            </a:r>
            <a:r>
              <a:rPr lang="en-US" altLang="ko-KR" dirty="0">
                <a:highlight>
                  <a:srgbClr val="FFFF00"/>
                </a:highlight>
              </a:rPr>
              <a:t>encoder</a:t>
            </a:r>
            <a:r>
              <a:rPr lang="ko-KR" altLang="en-US" dirty="0">
                <a:highlight>
                  <a:srgbClr val="FFFF00"/>
                </a:highlight>
              </a:rPr>
              <a:t>에서 나오는 </a:t>
            </a:r>
            <a:r>
              <a:rPr lang="en-US" altLang="ko-KR" dirty="0">
                <a:highlight>
                  <a:srgbClr val="FFFF00"/>
                </a:highlight>
              </a:rPr>
              <a:t>context X</a:t>
            </a:r>
            <a:r>
              <a:rPr lang="ko-KR" altLang="en-US" dirty="0">
                <a:highlight>
                  <a:srgbClr val="FFFF00"/>
                </a:highlight>
              </a:rPr>
              <a:t>를 뽑아서 모아 </a:t>
            </a:r>
            <a:r>
              <a:rPr lang="en-US" altLang="ko-KR" dirty="0">
                <a:highlight>
                  <a:srgbClr val="FFFF00"/>
                </a:highlight>
              </a:rPr>
              <a:t>PCA</a:t>
            </a:r>
            <a:r>
              <a:rPr lang="ko-KR" altLang="en-US" dirty="0">
                <a:highlight>
                  <a:srgbClr val="FFFF00"/>
                </a:highlight>
              </a:rPr>
              <a:t>로 시각화를 하면 이렇게 표현됨을 말하는 것 같음 </a:t>
            </a:r>
          </a:p>
        </p:txBody>
      </p:sp>
    </p:spTree>
    <p:extLst>
      <p:ext uri="{BB962C8B-B14F-4D97-AF65-F5344CB8AC3E}">
        <p14:creationId xmlns:p14="http://schemas.microsoft.com/office/powerpoint/2010/main" val="382016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E1824-1305-49B6-8DA3-DF7AFBF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191A62D-EB03-49E1-932F-7FAFB5568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117" y="2072336"/>
            <a:ext cx="65627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5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CA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F7FC4F6-91D8-4139-BF73-2AB44C7EA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44" y="801793"/>
            <a:ext cx="752592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5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 dirty="0">
                <a:solidFill>
                  <a:srgbClr val="FFFFFF"/>
                </a:solidFill>
              </a:rPr>
              <a:t>흐름</a:t>
            </a:r>
            <a:r>
              <a:rPr lang="en-US" altLang="ko-KR" sz="3600" dirty="0">
                <a:solidFill>
                  <a:srgbClr val="FFFFFF"/>
                </a:solidFill>
              </a:rPr>
              <a:t>!</a:t>
            </a:r>
            <a:endParaRPr lang="ko-KR" altLang="en-US" sz="3600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49F4-BB51-4C95-932F-4716F7DE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Machine translation task</a:t>
            </a:r>
          </a:p>
          <a:p>
            <a:pPr lvl="1"/>
            <a:r>
              <a:rPr lang="ko-KR" altLang="en-US" dirty="0"/>
              <a:t>번역 문제를 어떻게 해결할 지 추상적으로 구상한다</a:t>
            </a:r>
            <a:r>
              <a:rPr lang="en-US" altLang="ko-KR" dirty="0"/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Conditional language model</a:t>
            </a:r>
          </a:p>
          <a:p>
            <a:pPr lvl="1"/>
            <a:r>
              <a:rPr lang="ko-KR" altLang="en-US" dirty="0"/>
              <a:t>구상을 구체적인 이론으로 명시해본다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Encoder-decoder framework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이론 바탕으로 신경망을 작성한다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은 </a:t>
            </a:r>
            <a:r>
              <a:rPr lang="en-US" altLang="ko-KR" dirty="0"/>
              <a:t>decoder </a:t>
            </a:r>
            <a:r>
              <a:rPr lang="ko-KR" altLang="en-US" dirty="0" err="1"/>
              <a:t>였드라</a:t>
            </a:r>
            <a:r>
              <a:rPr lang="en-US" altLang="ko-KR" dirty="0"/>
              <a:t>! ( encoder</a:t>
            </a:r>
            <a:r>
              <a:rPr lang="ko-KR" altLang="en-US" dirty="0"/>
              <a:t>는 어떤 것이 와도 됨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Decoding</a:t>
            </a:r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계산 시 효율적인 </a:t>
            </a:r>
            <a:r>
              <a:rPr lang="en-US" altLang="ko-KR" dirty="0">
                <a:highlight>
                  <a:srgbClr val="FFFF00"/>
                </a:highlight>
              </a:rPr>
              <a:t>decoder</a:t>
            </a:r>
            <a:r>
              <a:rPr lang="ko-KR" altLang="en-US" dirty="0">
                <a:highlight>
                  <a:srgbClr val="FFFF00"/>
                </a:highlight>
              </a:rPr>
              <a:t> 는</a:t>
            </a:r>
            <a:r>
              <a:rPr lang="en-US" altLang="ko-KR" dirty="0">
                <a:highlight>
                  <a:srgbClr val="FFFF00"/>
                </a:highlight>
              </a:rPr>
              <a:t>?</a:t>
            </a:r>
          </a:p>
          <a:p>
            <a:pPr lvl="1"/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105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1979B-D4E6-451F-BF32-9A7F3AB8C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Decoding: how to generate a sequence?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0E543FA-95A6-4098-BFC8-785B94AFB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42273"/>
            <a:ext cx="10058400" cy="383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90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49F4-BB51-4C95-932F-4716F7DE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Machine translation task</a:t>
            </a:r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번역 문제를 어떻게 해결할 지 구상한다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r>
              <a:rPr lang="en-US" altLang="ko-KR" dirty="0"/>
              <a:t>Conditional language model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48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9D9A7-D4B6-4FC8-BA23-794AA7B8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(greedy - </a:t>
            </a:r>
            <a:r>
              <a:rPr lang="ko-KR" altLang="en-US" dirty="0"/>
              <a:t>탐욕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866FA-89BE-4F9A-AC7D-A796F1FDF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탐욕 알고리즘</a:t>
            </a:r>
            <a:r>
              <a:rPr lang="ko-KR" altLang="en-US" dirty="0"/>
              <a:t>은 최적해를 구하는 데에 사용되는 근사적인 방법으로</a:t>
            </a:r>
            <a:r>
              <a:rPr lang="en-US" altLang="ko-KR" dirty="0"/>
              <a:t>, </a:t>
            </a:r>
            <a:r>
              <a:rPr lang="ko-KR" altLang="en-US" dirty="0"/>
              <a:t>여러 경우 중 하나를 결정해야 할 때마다 그 순간에 최적이라고 생각되는 것을 선택해 나가는 방식으로 진행하여 최종적인 해답에 도달한다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순간마다 하는 선택은 그 순간에 대해 지역적으로는 최적이지만</a:t>
            </a:r>
            <a:r>
              <a:rPr lang="en-US" altLang="ko-KR" dirty="0"/>
              <a:t>, </a:t>
            </a:r>
            <a:r>
              <a:rPr lang="ko-KR" altLang="en-US" dirty="0"/>
              <a:t>그 선택들을 계속 수집하여 최종적</a:t>
            </a:r>
            <a:r>
              <a:rPr lang="en-US" altLang="ko-KR" dirty="0"/>
              <a:t>(</a:t>
            </a:r>
            <a:r>
              <a:rPr lang="ko-KR" altLang="en-US" dirty="0"/>
              <a:t>전역적</a:t>
            </a:r>
            <a:r>
              <a:rPr lang="en-US" altLang="ko-KR" dirty="0"/>
              <a:t>)</a:t>
            </a:r>
            <a:r>
              <a:rPr lang="ko-KR" altLang="en-US" dirty="0"/>
              <a:t>인 해답을 만들었다고 해서</a:t>
            </a:r>
            <a:r>
              <a:rPr lang="en-US" altLang="ko-KR" dirty="0"/>
              <a:t>, </a:t>
            </a:r>
            <a:r>
              <a:rPr lang="ko-KR" altLang="en-US" dirty="0"/>
              <a:t>그것이 최적이라는 보장은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7883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9EA62E-AA9B-4875-9BB8-C0FCAF72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(greedy - </a:t>
            </a:r>
            <a:r>
              <a:rPr lang="ko-KR" altLang="en-US" dirty="0"/>
              <a:t>탐욕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3BCCE3-9898-4435-A6C3-968366D8E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3672" y="1864261"/>
            <a:ext cx="5008072" cy="44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7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516FB-41E9-4848-BF4F-D1D67733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Decoding: how to generate a sequence?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AF7B51D-739F-4C69-B038-02A452267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2160"/>
            <a:ext cx="4632049" cy="39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4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516FB-41E9-4848-BF4F-D1D67733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Decoding: how to generate a sequence?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17806E6-DFB8-402E-A187-4A4EB857D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21279"/>
            <a:ext cx="580431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15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516FB-41E9-4848-BF4F-D1D677338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Decoding: how to generate a sequence?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AC3F126-BC46-46A9-80E5-7F6448D69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89158"/>
            <a:ext cx="10058400" cy="33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288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E662B-F92E-49CE-B605-9F6F7E550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(Beam Search)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02E047-673B-49CA-BC0A-034E887C5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Beam Search</a:t>
            </a:r>
            <a:r>
              <a:rPr lang="ko-KR" altLang="en-US" dirty="0"/>
              <a:t>란 </a:t>
            </a:r>
            <a:endParaRPr lang="en-US" altLang="ko-KR" dirty="0"/>
          </a:p>
          <a:p>
            <a:r>
              <a:rPr lang="ko-KR" altLang="en-US" b="1" dirty="0"/>
              <a:t>최고우선탐색</a:t>
            </a:r>
            <a:r>
              <a:rPr lang="en-US" altLang="ko-KR" b="1" dirty="0"/>
              <a:t>(Best-First Search)</a:t>
            </a:r>
            <a:r>
              <a:rPr lang="ko-KR" altLang="en-US" dirty="0"/>
              <a:t> 기법을 기본으로 하되 </a:t>
            </a:r>
            <a:r>
              <a:rPr lang="ko-KR" altLang="en-US" dirty="0">
                <a:highlight>
                  <a:srgbClr val="FFFF00"/>
                </a:highlight>
              </a:rPr>
              <a:t>기억해야 하는 노드 수를 제한</a:t>
            </a:r>
            <a:r>
              <a:rPr lang="ko-KR" altLang="en-US" dirty="0"/>
              <a:t>해 효율성을 높인 방식</a:t>
            </a:r>
          </a:p>
        </p:txBody>
      </p:sp>
    </p:spTree>
    <p:extLst>
      <p:ext uri="{BB962C8B-B14F-4D97-AF65-F5344CB8AC3E}">
        <p14:creationId xmlns:p14="http://schemas.microsoft.com/office/powerpoint/2010/main" val="39574165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14809C-AB06-455C-9E09-733EC00DD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612D73-1056-4289-A977-92C9190C7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4C5A9E5-0F35-4AA6-AF26-B90A2D47B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24245F-D2F2-45DE-ACAD-FA45846AF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27" y="231193"/>
            <a:ext cx="4609464" cy="58719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A32EE08-AD6A-41E7-BF15-11E56F27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937" y="642046"/>
            <a:ext cx="4721959" cy="50502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9DB69D-7E48-4FDF-806E-F0B4BF005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6BF69C-4724-4F8D-8EA6-1487E9C9C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5444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FADBA-C447-483F-9D51-4D39D829B5A4}"/>
              </a:ext>
            </a:extLst>
          </p:cNvPr>
          <p:cNvSpPr txBox="1"/>
          <p:nvPr/>
        </p:nvSpPr>
        <p:spPr>
          <a:xfrm>
            <a:off x="721086" y="5264626"/>
            <a:ext cx="10909073" cy="1057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[y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250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] </a:t>
            </a:r>
            <a:r>
              <a:rPr lang="ko-KR" altLang="en-US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과 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10000 </a:t>
            </a:r>
            <a:r>
              <a:rPr lang="ko-KR" altLang="en-US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개의 단어와 비교하여 다음단어의 확률이 가장 높은 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3</a:t>
            </a:r>
            <a:r>
              <a:rPr lang="ko-KR" altLang="en-US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개를 선정</a:t>
            </a:r>
            <a:endParaRPr lang="en-US" altLang="ko-KR" sz="2000" spc="-5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→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600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→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600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250</a:t>
            </a:r>
            <a:r>
              <a:rPr lang="en-US" altLang="ko-KR" sz="2000" spc="-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→ y</a:t>
            </a:r>
            <a:r>
              <a:rPr lang="en-US" altLang="ko-KR" sz="2000" spc="-5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1000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A00F70-14D4-42AB-8B56-DC19E70D6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1" y="228368"/>
            <a:ext cx="4723540" cy="493320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60E4C6-D747-4C1A-A85E-65CC9C0DF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716" y="130159"/>
            <a:ext cx="3144860" cy="513446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108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50645-5E5E-4BD7-A712-5C81D07EA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X </a:t>
            </a:r>
            <a:r>
              <a:rPr lang="ko-KR" altLang="en-US" dirty="0"/>
              <a:t>→ </a:t>
            </a:r>
            <a:r>
              <a:rPr lang="en-US" altLang="ko-KR" dirty="0"/>
              <a:t>first words </a:t>
            </a:r>
            <a:r>
              <a:rPr lang="ko-KR" altLang="en-US" dirty="0"/>
              <a:t>의 비용 </a:t>
            </a:r>
            <a:r>
              <a:rPr lang="en-US" altLang="ko-KR" dirty="0"/>
              <a:t>1*10000  </a:t>
            </a:r>
          </a:p>
          <a:p>
            <a:pPr lvl="1"/>
            <a:r>
              <a:rPr lang="en-US" altLang="ko-KR" dirty="0"/>
              <a:t>(X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First</a:t>
            </a:r>
            <a:r>
              <a:rPr lang="ko-KR" altLang="en-US" dirty="0"/>
              <a:t> </a:t>
            </a:r>
            <a:r>
              <a:rPr lang="en-US" altLang="ko-KR" dirty="0"/>
              <a:t>words </a:t>
            </a:r>
            <a:r>
              <a:rPr lang="ko-KR" altLang="en-US" dirty="0"/>
              <a:t>→ </a:t>
            </a:r>
            <a:r>
              <a:rPr lang="en-US" altLang="ko-KR" dirty="0"/>
              <a:t>second words 3*10000 </a:t>
            </a:r>
          </a:p>
          <a:p>
            <a:pPr lvl="1"/>
            <a:r>
              <a:rPr lang="en-US" altLang="ko-KR" dirty="0"/>
              <a:t>(First</a:t>
            </a:r>
            <a:r>
              <a:rPr lang="ko-KR" altLang="en-US" dirty="0"/>
              <a:t> </a:t>
            </a:r>
            <a:r>
              <a:rPr lang="en-US" altLang="ko-KR" dirty="0"/>
              <a:t>words  = 3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 하나의 모델만 선정 됨          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8480E1-EB6E-4053-8D57-D3F8F2AF0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874" y="914400"/>
            <a:ext cx="6296849" cy="525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87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DC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CEAEB6-827E-41B5-99FF-46AC114DC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494" y="801793"/>
            <a:ext cx="739342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659A7-4FE8-4DB5-9508-3675AECC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translation task (seq2seq)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4D6867-317D-49D4-AFED-9ABD7154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045618"/>
            <a:ext cx="999172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5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49F4-BB51-4C95-932F-4716F7DE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Machine translation task</a:t>
            </a:r>
          </a:p>
          <a:p>
            <a:pPr lvl="1"/>
            <a:r>
              <a:rPr lang="ko-KR" altLang="en-US" dirty="0"/>
              <a:t>번역 문제를 어떻게 해결할 지 추상적으로 구상한다</a:t>
            </a:r>
            <a:r>
              <a:rPr lang="en-US" altLang="ko-KR" dirty="0"/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Conditional language model</a:t>
            </a:r>
          </a:p>
          <a:p>
            <a:pPr lvl="1"/>
            <a:r>
              <a:rPr lang="ko-KR" altLang="en-US" dirty="0"/>
              <a:t>구상을 조금 더 구체적인 이론으로 명시해본다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Encoder-decoder framework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이론 바탕으로 신경망을 작성한다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은 </a:t>
            </a:r>
            <a:r>
              <a:rPr lang="en-US" altLang="ko-KR" dirty="0"/>
              <a:t>decoder </a:t>
            </a:r>
            <a:r>
              <a:rPr lang="ko-KR" altLang="en-US" dirty="0" err="1"/>
              <a:t>였드라</a:t>
            </a:r>
            <a:r>
              <a:rPr lang="en-US" altLang="ko-KR" dirty="0"/>
              <a:t>! ( encoder</a:t>
            </a:r>
            <a:r>
              <a:rPr lang="ko-KR" altLang="en-US" dirty="0"/>
              <a:t>는 어떤 것이 와도 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Decoding</a:t>
            </a:r>
          </a:p>
          <a:p>
            <a:pPr lvl="1"/>
            <a:r>
              <a:rPr lang="ko-KR" altLang="en-US" dirty="0"/>
              <a:t>계산 시 효율적인 </a:t>
            </a:r>
            <a:r>
              <a:rPr lang="en-US" altLang="ko-KR" dirty="0"/>
              <a:t>decoder</a:t>
            </a:r>
            <a:r>
              <a:rPr lang="ko-KR" altLang="en-US" dirty="0"/>
              <a:t> 는</a:t>
            </a:r>
            <a:r>
              <a:rPr lang="en-US" altLang="ko-KR" dirty="0"/>
              <a:t>? Beam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 다 </a:t>
            </a:r>
            <a:r>
              <a:rPr lang="en-US" altLang="ko-KR" dirty="0"/>
              <a:t>(time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 err="1"/>
              <a:t>vacab</a:t>
            </a:r>
            <a:r>
              <a:rPr lang="en-US" altLang="ko-KR" dirty="0"/>
              <a:t> * vocab </a:t>
            </a:r>
            <a:r>
              <a:rPr lang="ko-KR" altLang="en-US" dirty="0"/>
              <a:t>→ </a:t>
            </a:r>
            <a:r>
              <a:rPr lang="en-US" altLang="ko-KR" dirty="0"/>
              <a:t>B * time step * vocab)</a:t>
            </a:r>
          </a:p>
          <a:p>
            <a:r>
              <a:rPr lang="en-US" altLang="ko-KR" dirty="0" err="1">
                <a:highlight>
                  <a:srgbClr val="FFFF00"/>
                </a:highlight>
              </a:rPr>
              <a:t>Bahdanau</a:t>
            </a:r>
            <a:r>
              <a:rPr lang="en-US" altLang="ko-KR" dirty="0">
                <a:highlight>
                  <a:srgbClr val="FFFF00"/>
                </a:highlight>
              </a:rPr>
              <a:t> attention model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Attention</a:t>
            </a:r>
            <a:r>
              <a:rPr lang="ko-KR" altLang="en-US" dirty="0">
                <a:highlight>
                  <a:srgbClr val="FFFF00"/>
                </a:highlight>
              </a:rPr>
              <a:t>을 이용하면</a:t>
            </a:r>
            <a:r>
              <a:rPr lang="en-US" altLang="ko-KR" dirty="0">
                <a:highlight>
                  <a:srgbClr val="FFFF00"/>
                </a:highlight>
              </a:rPr>
              <a:t>, context size</a:t>
            </a:r>
            <a:r>
              <a:rPr lang="ko-KR" altLang="en-US" dirty="0">
                <a:highlight>
                  <a:srgbClr val="FFFF00"/>
                </a:highlight>
              </a:rPr>
              <a:t>와 </a:t>
            </a:r>
            <a:r>
              <a:rPr lang="en-US" altLang="ko-KR" dirty="0">
                <a:highlight>
                  <a:srgbClr val="FFFF00"/>
                </a:highlight>
              </a:rPr>
              <a:t>sequence length </a:t>
            </a:r>
            <a:r>
              <a:rPr lang="ko-KR" altLang="en-US" dirty="0">
                <a:highlight>
                  <a:srgbClr val="FFFF00"/>
                </a:highlight>
              </a:rPr>
              <a:t>에서 자유로워 진다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>
              <a:highlight>
                <a:srgbClr val="FFFF00"/>
              </a:highlight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101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89E30E-22E2-4C7F-8CAE-868989130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problem with such models?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27ED44F-8A9C-423A-A14A-2BABBA3E2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077375"/>
            <a:ext cx="10058400" cy="3726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9D8B61-EEE4-4D11-8EC1-EFB3C9A630B8}"/>
              </a:ext>
            </a:extLst>
          </p:cNvPr>
          <p:cNvSpPr txBox="1"/>
          <p:nvPr/>
        </p:nvSpPr>
        <p:spPr>
          <a:xfrm>
            <a:off x="6249880" y="2104008"/>
            <a:ext cx="3613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Sentence</a:t>
            </a:r>
            <a:r>
              <a:rPr lang="ko-KR" altLang="en-US" dirty="0"/>
              <a:t> 모든 정보를 한 </a:t>
            </a:r>
            <a:r>
              <a:rPr lang="en-US" altLang="ko-KR" dirty="0"/>
              <a:t>vector</a:t>
            </a:r>
            <a:r>
              <a:rPr lang="ko-KR" altLang="en-US" dirty="0"/>
              <a:t>에 담으니까 문제 더라</a:t>
            </a:r>
          </a:p>
        </p:txBody>
      </p:sp>
    </p:spTree>
    <p:extLst>
      <p:ext uri="{BB962C8B-B14F-4D97-AF65-F5344CB8AC3E}">
        <p14:creationId xmlns:p14="http://schemas.microsoft.com/office/powerpoint/2010/main" val="13640244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8704C-FD51-475A-9364-8C95105D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231AA39-DABD-4A60-8252-11F61BD7CC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44" y="1979427"/>
            <a:ext cx="6219482" cy="40227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7C21FD-DCB4-4CB4-B10C-E0D8CD76F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63" y="250834"/>
            <a:ext cx="5124450" cy="1171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F20359-C037-4672-AA60-584C3708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420" y="1565089"/>
            <a:ext cx="5105400" cy="828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CA4A0E-0857-4574-BCC5-1832C940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895" y="2575449"/>
            <a:ext cx="5467350" cy="6477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34FEC2-FDF6-4507-94B9-7173A0775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420" y="3429000"/>
            <a:ext cx="3152775" cy="5334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AF1799-A373-467F-B7DB-05D44420A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420" y="4065924"/>
            <a:ext cx="4105275" cy="495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96B940-31BB-45C1-916A-B3164BE04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6058481"/>
            <a:ext cx="266700" cy="371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C43A90-90F5-4CC2-BE64-2074C9351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49989" y="3618944"/>
            <a:ext cx="323850" cy="4095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58EFB7A-9AB5-4304-ABB9-914511337B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103" y="6087056"/>
            <a:ext cx="314325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DAB6E0-1395-49B9-B722-28CF5AADAC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280" y="3171825"/>
            <a:ext cx="295275" cy="2571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0558303-4655-403B-B49C-56C97F7F3C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863" y="2043676"/>
            <a:ext cx="247650" cy="24765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196551D-6268-4EDC-85A7-DB5D448C27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2386" y="4067865"/>
            <a:ext cx="657225" cy="2190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68DE57-36ED-45A7-9456-3800934077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22888" y="3557031"/>
            <a:ext cx="1571625" cy="2667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349A214-F478-4696-8DA2-2E58FD48CA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0782" y="4886906"/>
            <a:ext cx="4981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725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2F7A4-B35E-4EC4-935A-F5D7FF10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ko-KR" dirty="0"/>
              <a:t>Attention</a:t>
            </a:r>
            <a:endParaRPr lang="ko-KR" altLang="en-US" dirty="0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36871E6-7C72-4D24-9709-4E21DE5CC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3191" y="1846263"/>
            <a:ext cx="8465943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23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F6806D-DCD2-4138-AFC1-8B397545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translation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Jointly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Align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Translate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470BBD8-4BF0-40DA-9CC5-535FCEA26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83694"/>
            <a:ext cx="10058400" cy="394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86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ECFD5-2360-4987-9D2D-2FB6B139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translation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Jointly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Align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Translate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918727-D7B5-4B12-AEAD-873A03589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535" y="1846263"/>
            <a:ext cx="8499256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15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7B15BD-556E-460F-A867-C94A1E6B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Machine</a:t>
            </a:r>
            <a:r>
              <a:rPr lang="ko-KR" altLang="en-US" dirty="0"/>
              <a:t> </a:t>
            </a:r>
            <a:r>
              <a:rPr lang="en-US" altLang="ko-KR" dirty="0"/>
              <a:t>translation</a:t>
            </a:r>
            <a:r>
              <a:rPr lang="ko-KR" altLang="en-US" dirty="0"/>
              <a:t>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Jointly</a:t>
            </a:r>
            <a:r>
              <a:rPr lang="ko-KR" altLang="en-US" dirty="0"/>
              <a:t> </a:t>
            </a:r>
            <a:r>
              <a:rPr lang="en-US" altLang="ko-KR" dirty="0"/>
              <a:t>Learn</a:t>
            </a:r>
            <a:r>
              <a:rPr lang="ko-KR" altLang="en-US" dirty="0"/>
              <a:t> </a:t>
            </a:r>
            <a:r>
              <a:rPr lang="en-US" altLang="ko-KR" dirty="0"/>
              <a:t>to</a:t>
            </a:r>
            <a:r>
              <a:rPr lang="ko-KR" altLang="en-US" dirty="0"/>
              <a:t> </a:t>
            </a:r>
            <a:r>
              <a:rPr lang="en-US" altLang="ko-KR" dirty="0"/>
              <a:t>Align</a:t>
            </a:r>
            <a:r>
              <a:rPr lang="ko-KR" altLang="en-US" dirty="0"/>
              <a:t> </a:t>
            </a:r>
            <a:r>
              <a:rPr lang="en-US" altLang="ko-KR" dirty="0"/>
              <a:t>and</a:t>
            </a:r>
            <a:r>
              <a:rPr lang="ko-KR" altLang="en-US" dirty="0"/>
              <a:t> </a:t>
            </a:r>
            <a:r>
              <a:rPr lang="en-US" altLang="ko-KR" dirty="0"/>
              <a:t>Translate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764AF3-6E3B-4D8C-8426-62B70B1E6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74363"/>
            <a:ext cx="10058400" cy="35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827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5B3A3-7668-4AAA-BC28-B307DA2F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Attention score: how to compute it?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BB39BC7-3857-48AD-84E5-0B83057BC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07944"/>
            <a:ext cx="10058400" cy="38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056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7211D9-E545-4D00-9874-641EC7C7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BC34A-8C43-4368-951E-A04EB7C00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6C6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88A02EE-0776-44E9-84E4-848B9CDAE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244" y="801793"/>
            <a:ext cx="7525924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214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6FCDC7-8B25-4822-A358-3DDA7AA8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6D1EF-D643-4987-A968-D2D20834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6252104"/>
          </a:xfrm>
        </p:spPr>
        <p:txBody>
          <a:bodyPr anchor="ctr">
            <a:normAutofit fontScale="92500" lnSpcReduction="20000"/>
          </a:bodyPr>
          <a:lstStyle/>
          <a:p>
            <a:r>
              <a:rPr lang="en-US" altLang="ko-KR" dirty="0"/>
              <a:t>Machine translation task</a:t>
            </a:r>
          </a:p>
          <a:p>
            <a:pPr lvl="1"/>
            <a:r>
              <a:rPr lang="ko-KR" altLang="en-US" dirty="0"/>
              <a:t>번역 문제를 어떻게 해결할 지 추상적으로 구상한다</a:t>
            </a:r>
            <a:r>
              <a:rPr lang="en-US" altLang="ko-KR" dirty="0"/>
              <a:t>.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Conditional language model</a:t>
            </a:r>
          </a:p>
          <a:p>
            <a:pPr lvl="1"/>
            <a:r>
              <a:rPr lang="ko-KR" altLang="en-US" dirty="0"/>
              <a:t>구상을 조금 더 구체적인 이론으로 명시해본다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Encoder-decoder framework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이론 바탕으로 신경망을 작성한다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Conditional language model </a:t>
            </a:r>
            <a:r>
              <a:rPr lang="ko-KR" altLang="en-US" dirty="0"/>
              <a:t>은 </a:t>
            </a:r>
            <a:r>
              <a:rPr lang="en-US" altLang="ko-KR" dirty="0"/>
              <a:t>decoder </a:t>
            </a:r>
            <a:r>
              <a:rPr lang="ko-KR" altLang="en-US" dirty="0" err="1"/>
              <a:t>였드라</a:t>
            </a:r>
            <a:r>
              <a:rPr lang="en-US" altLang="ko-KR" dirty="0"/>
              <a:t>! ( encoder</a:t>
            </a:r>
            <a:r>
              <a:rPr lang="ko-KR" altLang="en-US" dirty="0"/>
              <a:t>는 어떤 것이 와도 됨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Decoding</a:t>
            </a:r>
          </a:p>
          <a:p>
            <a:pPr lvl="1"/>
            <a:r>
              <a:rPr lang="ko-KR" altLang="en-US" dirty="0"/>
              <a:t>계산 시 효율적인 </a:t>
            </a:r>
            <a:r>
              <a:rPr lang="en-US" altLang="ko-KR" dirty="0"/>
              <a:t>decoder</a:t>
            </a:r>
            <a:r>
              <a:rPr lang="ko-KR" altLang="en-US" dirty="0"/>
              <a:t> 는</a:t>
            </a:r>
            <a:r>
              <a:rPr lang="en-US" altLang="ko-KR" dirty="0"/>
              <a:t>? Beam</a:t>
            </a:r>
            <a:r>
              <a:rPr lang="ko-KR" altLang="en-US" dirty="0"/>
              <a:t> </a:t>
            </a:r>
            <a:r>
              <a:rPr lang="en-US" altLang="ko-KR" dirty="0"/>
              <a:t>search</a:t>
            </a:r>
            <a:r>
              <a:rPr lang="ko-KR" altLang="en-US" dirty="0"/>
              <a:t> 다 </a:t>
            </a:r>
            <a:r>
              <a:rPr lang="en-US" altLang="ko-KR" dirty="0"/>
              <a:t>(time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*</a:t>
            </a:r>
            <a:r>
              <a:rPr lang="ko-KR" altLang="en-US" dirty="0"/>
              <a:t> </a:t>
            </a:r>
            <a:r>
              <a:rPr lang="en-US" altLang="ko-KR" dirty="0" err="1"/>
              <a:t>vacab</a:t>
            </a:r>
            <a:r>
              <a:rPr lang="en-US" altLang="ko-KR" dirty="0"/>
              <a:t> * vocab </a:t>
            </a:r>
            <a:r>
              <a:rPr lang="ko-KR" altLang="en-US" dirty="0"/>
              <a:t>→ </a:t>
            </a:r>
            <a:r>
              <a:rPr lang="en-US" altLang="ko-KR" dirty="0"/>
              <a:t>B * time step * vocab)</a:t>
            </a:r>
          </a:p>
          <a:p>
            <a:r>
              <a:rPr lang="en-US" altLang="ko-KR" dirty="0" err="1"/>
              <a:t>Bahdanau</a:t>
            </a:r>
            <a:r>
              <a:rPr lang="en-US" altLang="ko-KR" dirty="0"/>
              <a:t> attention model</a:t>
            </a:r>
          </a:p>
          <a:p>
            <a:pPr lvl="1"/>
            <a:r>
              <a:rPr lang="en-US" altLang="ko-KR" dirty="0"/>
              <a:t>Attention</a:t>
            </a:r>
            <a:r>
              <a:rPr lang="ko-KR" altLang="en-US" dirty="0"/>
              <a:t>을 이용하면</a:t>
            </a:r>
            <a:r>
              <a:rPr lang="en-US" altLang="ko-KR" dirty="0"/>
              <a:t>, context size</a:t>
            </a:r>
            <a:r>
              <a:rPr lang="ko-KR" altLang="en-US" dirty="0"/>
              <a:t>와 </a:t>
            </a:r>
            <a:r>
              <a:rPr lang="en-US" altLang="ko-KR" dirty="0"/>
              <a:t>sequence length </a:t>
            </a:r>
            <a:r>
              <a:rPr lang="ko-KR" altLang="en-US" dirty="0"/>
              <a:t>에서 자유로워 지고 품질 성능 향상</a:t>
            </a:r>
            <a:endParaRPr lang="en-US" altLang="ko-KR" dirty="0"/>
          </a:p>
          <a:p>
            <a:r>
              <a:rPr lang="en-US" altLang="ko-KR" dirty="0">
                <a:highlight>
                  <a:srgbClr val="FFFF00"/>
                </a:highlight>
              </a:rPr>
              <a:t>Attention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is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all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you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need : Transformer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Recurrence </a:t>
            </a:r>
            <a:r>
              <a:rPr lang="ko-KR" altLang="en-US" dirty="0">
                <a:highlight>
                  <a:srgbClr val="FFFF00"/>
                </a:highlight>
              </a:rPr>
              <a:t>를 버려서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</a:p>
          <a:p>
            <a:pPr lvl="2"/>
            <a:r>
              <a:rPr lang="ko-KR" altLang="en-US" dirty="0">
                <a:highlight>
                  <a:srgbClr val="FFFF00"/>
                </a:highlight>
              </a:rPr>
              <a:t>병렬처리가 가능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Encoder, decoder</a:t>
            </a:r>
            <a:r>
              <a:rPr lang="ko-KR" altLang="en-US" dirty="0">
                <a:highlight>
                  <a:srgbClr val="FFFF00"/>
                </a:highlight>
              </a:rPr>
              <a:t>가 병렬로 처리되어 빠른 학습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ko-KR" altLang="en-US" dirty="0">
                <a:highlight>
                  <a:srgbClr val="FFFF00"/>
                </a:highlight>
              </a:rPr>
              <a:t>어떤 먼 거리의 두 사이의 단어의 계산 비용도 </a:t>
            </a:r>
            <a:r>
              <a:rPr lang="en-US" altLang="ko-KR" dirty="0">
                <a:highlight>
                  <a:srgbClr val="FFFF00"/>
                </a:highlight>
              </a:rPr>
              <a:t>O(1)</a:t>
            </a:r>
            <a:r>
              <a:rPr lang="ko-KR" altLang="en-US" dirty="0">
                <a:highlight>
                  <a:srgbClr val="FFFF00"/>
                </a:highlight>
              </a:rPr>
              <a:t>로 감소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Attention </a:t>
            </a:r>
            <a:r>
              <a:rPr lang="ko-KR" altLang="en-US" dirty="0">
                <a:highlight>
                  <a:srgbClr val="FFFF00"/>
                </a:highlight>
              </a:rPr>
              <a:t>에서  </a:t>
            </a:r>
            <a:endParaRPr lang="en-US" altLang="ko-KR" dirty="0">
              <a:highlight>
                <a:srgbClr val="FFFF00"/>
              </a:highlight>
            </a:endParaRP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(Decoder</a:t>
            </a:r>
            <a:r>
              <a:rPr lang="ko-KR" altLang="en-US" dirty="0">
                <a:highlight>
                  <a:srgbClr val="FFFF00"/>
                </a:highlight>
              </a:rPr>
              <a:t> 에서 </a:t>
            </a:r>
            <a:r>
              <a:rPr lang="en-US" altLang="ko-KR" dirty="0">
                <a:highlight>
                  <a:srgbClr val="FFFF00"/>
                </a:highlight>
              </a:rPr>
              <a:t>) layer </a:t>
            </a:r>
            <a:r>
              <a:rPr lang="ko-KR" altLang="en-US" dirty="0">
                <a:highlight>
                  <a:srgbClr val="FFFF00"/>
                </a:highlight>
              </a:rPr>
              <a:t>당 </a:t>
            </a:r>
            <a:r>
              <a:rPr lang="en-US" altLang="ko-KR" dirty="0">
                <a:highlight>
                  <a:srgbClr val="FFFF00"/>
                </a:highlight>
              </a:rPr>
              <a:t>attention 3</a:t>
            </a:r>
            <a:r>
              <a:rPr lang="ko-KR" altLang="en-US" dirty="0">
                <a:highlight>
                  <a:srgbClr val="FFFF00"/>
                </a:highlight>
              </a:rPr>
              <a:t>개</a:t>
            </a:r>
            <a:r>
              <a:rPr lang="en-US" altLang="ko-KR" dirty="0">
                <a:highlight>
                  <a:srgbClr val="FFFF00"/>
                </a:highlight>
              </a:rPr>
              <a:t>,</a:t>
            </a:r>
            <a:r>
              <a:rPr lang="ko-KR" altLang="en-US" dirty="0">
                <a:highlight>
                  <a:srgbClr val="FFFF00"/>
                </a:highlight>
              </a:rPr>
              <a:t> 모델이 많이 기억 하지 않아도 된다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pPr lvl="2"/>
            <a:r>
              <a:rPr lang="en-US" altLang="ko-KR" dirty="0">
                <a:highlight>
                  <a:srgbClr val="FFFF00"/>
                </a:highlight>
              </a:rPr>
              <a:t>Multi-head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attention</a:t>
            </a:r>
            <a:r>
              <a:rPr lang="ko-KR" altLang="en-US" dirty="0">
                <a:highlight>
                  <a:srgbClr val="FFFF00"/>
                </a:highlight>
              </a:rPr>
              <a:t> 의 각각은 다른 의미들을 조명함 </a:t>
            </a:r>
          </a:p>
        </p:txBody>
      </p:sp>
    </p:spTree>
    <p:extLst>
      <p:ext uri="{BB962C8B-B14F-4D97-AF65-F5344CB8AC3E}">
        <p14:creationId xmlns:p14="http://schemas.microsoft.com/office/powerpoint/2010/main" val="174836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659A7-4FE8-4DB5-9508-3675AECC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Machine translation task (seq2seq)</a:t>
            </a:r>
            <a:endParaRPr lang="ko-KR" altLang="en-US" dirty="0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07C49A5C-2B43-4B82-AD48-D263094F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655" y="2377257"/>
            <a:ext cx="8632965" cy="2445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F50B1A-E54F-45E8-8FE0-CE0FADC296CB}"/>
              </a:ext>
            </a:extLst>
          </p:cNvPr>
          <p:cNvSpPr txBox="1"/>
          <p:nvPr/>
        </p:nvSpPr>
        <p:spPr>
          <a:xfrm>
            <a:off x="1233995" y="4935984"/>
            <a:ext cx="596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Θ – </a:t>
            </a:r>
            <a:r>
              <a:rPr lang="ko-KR" altLang="en-US" dirty="0"/>
              <a:t>확률 분포를 지정하는 모델의 매개 변수 </a:t>
            </a:r>
            <a:r>
              <a:rPr lang="en-US" altLang="ko-KR" dirty="0"/>
              <a:t>(</a:t>
            </a:r>
            <a:r>
              <a:rPr lang="ko-KR" altLang="en-US" dirty="0"/>
              <a:t> 나중에 나옴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2910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806D2A-E354-41DF-BED8-9E70485E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CFF4508-0195-42C9-A06B-4A3FA13A3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62253"/>
            <a:ext cx="10058400" cy="33907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91580-2355-4F27-86A2-D4C534F53A74}"/>
              </a:ext>
            </a:extLst>
          </p:cNvPr>
          <p:cNvSpPr txBox="1"/>
          <p:nvPr/>
        </p:nvSpPr>
        <p:spPr>
          <a:xfrm>
            <a:off x="1096963" y="5700892"/>
            <a:ext cx="101970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/>
              <a:t>문장 자신의 단어들 간의 관계를 설명하고 싶어 올린 것 같음</a:t>
            </a:r>
          </a:p>
        </p:txBody>
      </p:sp>
    </p:spTree>
    <p:extLst>
      <p:ext uri="{BB962C8B-B14F-4D97-AF65-F5344CB8AC3E}">
        <p14:creationId xmlns:p14="http://schemas.microsoft.com/office/powerpoint/2010/main" val="19737375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5FF5E-5DB9-43ED-A6EA-EDAD3BC8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F2CE601-5CD5-4C58-AF9F-FF6556B1F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56004"/>
            <a:ext cx="10058400" cy="40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5805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1B1BBB-B6FF-41C9-B068-5CDB0F25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Self-Attention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C936548-A08B-4382-A793-B9B7C352D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306" y="1846263"/>
            <a:ext cx="9399713" cy="40227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C6D73-1FCF-415A-B2D1-799EA9352E8F}"/>
              </a:ext>
            </a:extLst>
          </p:cNvPr>
          <p:cNvSpPr txBox="1"/>
          <p:nvPr/>
        </p:nvSpPr>
        <p:spPr>
          <a:xfrm>
            <a:off x="7324078" y="5033639"/>
            <a:ext cx="10841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highlight>
                  <a:srgbClr val="FFFF00"/>
                </a:highlight>
              </a:rPr>
              <a:t>Pass</a:t>
            </a:r>
            <a:endParaRPr lang="ko-KR" altLang="en-US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170938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8808D-A8C2-496A-8A4D-041FDBA9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F9F8C7-0196-47DD-B4A4-77F00D9EB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코드로</a:t>
            </a:r>
          </a:p>
        </p:txBody>
      </p:sp>
    </p:spTree>
    <p:extLst>
      <p:ext uri="{BB962C8B-B14F-4D97-AF65-F5344CB8AC3E}">
        <p14:creationId xmlns:p14="http://schemas.microsoft.com/office/powerpoint/2010/main" val="1424466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D097E191-7929-40C6-A336-3C6555731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" y="0"/>
            <a:ext cx="11982734" cy="6853593"/>
          </a:xfrm>
        </p:spPr>
      </p:pic>
    </p:spTree>
    <p:extLst>
      <p:ext uri="{BB962C8B-B14F-4D97-AF65-F5344CB8AC3E}">
        <p14:creationId xmlns:p14="http://schemas.microsoft.com/office/powerpoint/2010/main" val="2905407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CB7CE7-012A-4126-81FD-2678F5BBE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Transformer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240860-D419-45BB-BC12-55E5957FF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10688537" cy="51206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53CED6-3CFF-4819-BEB2-6A97027AD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8305" y="4952115"/>
            <a:ext cx="4443695" cy="63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999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CE98B-3B75-4BC5-B100-504AE634E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흐름 순서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062DF4-236C-4670-AEA6-699723242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22" y="2636340"/>
            <a:ext cx="8652228" cy="17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59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1A66F6-8161-4662-94E6-9ECE48CFA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59" b="-3"/>
          <a:stretch/>
        </p:blipFill>
        <p:spPr>
          <a:xfrm>
            <a:off x="8447" y="304119"/>
            <a:ext cx="7883695" cy="6063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8FD0C-16F5-4B15-8632-2D163FC9C5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1037687"/>
            <a:ext cx="4332515" cy="4782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Embedding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</a:t>
            </a:r>
            <a:r>
              <a:rPr lang="en-US" altLang="ko-KR" dirty="0"/>
              <a:t>output </a:t>
            </a:r>
            <a:r>
              <a:rPr lang="ko-KR" altLang="en-US" dirty="0"/>
              <a:t>의 </a:t>
            </a:r>
            <a:r>
              <a:rPr lang="en-US" altLang="ko-KR" dirty="0"/>
              <a:t>embedding </a:t>
            </a:r>
            <a:r>
              <a:rPr lang="ko-KR" altLang="en-US" dirty="0"/>
              <a:t>각각 생성 </a:t>
            </a:r>
            <a:r>
              <a:rPr lang="en-US" altLang="ko-KR" dirty="0"/>
              <a:t>(weight</a:t>
            </a:r>
            <a:r>
              <a:rPr lang="ko-KR" altLang="en-US" dirty="0"/>
              <a:t> </a:t>
            </a:r>
            <a:r>
              <a:rPr lang="en-US" altLang="ko-KR" dirty="0"/>
              <a:t>share</a:t>
            </a:r>
            <a:r>
              <a:rPr lang="ko-KR" altLang="en-US" dirty="0"/>
              <a:t> 안함</a:t>
            </a:r>
            <a:r>
              <a:rPr lang="en-US" altLang="ko-KR" dirty="0"/>
              <a:t>)</a:t>
            </a:r>
          </a:p>
          <a:p>
            <a:r>
              <a:rPr lang="en-US" altLang="ko-KR" sz="1800" dirty="0"/>
              <a:t>Input</a:t>
            </a:r>
            <a:r>
              <a:rPr lang="ko-KR" altLang="en-US" sz="1800" dirty="0"/>
              <a:t> </a:t>
            </a:r>
            <a:r>
              <a:rPr lang="en-US" altLang="ko-KR" sz="1800" dirty="0"/>
              <a:t>representation</a:t>
            </a:r>
          </a:p>
          <a:p>
            <a:pPr lvl="1"/>
            <a:r>
              <a:rPr lang="en-US" altLang="ko-KR" dirty="0"/>
              <a:t>Input embedding</a:t>
            </a:r>
            <a:r>
              <a:rPr lang="ko-KR" altLang="en-US" dirty="0"/>
              <a:t>에서 </a:t>
            </a:r>
            <a:r>
              <a:rPr lang="en-US" altLang="ko-KR" dirty="0"/>
              <a:t>look-up, Positional encoder</a:t>
            </a:r>
            <a:r>
              <a:rPr lang="ko-KR" altLang="en-US" dirty="0"/>
              <a:t>에서 </a:t>
            </a:r>
            <a:r>
              <a:rPr lang="en-US" altLang="ko-KR" dirty="0"/>
              <a:t>look up,</a:t>
            </a:r>
            <a:r>
              <a:rPr lang="ko-KR" altLang="en-US" dirty="0"/>
              <a:t> </a:t>
            </a:r>
            <a:r>
              <a:rPr lang="en-US" altLang="ko-KR" dirty="0"/>
              <a:t>2 </a:t>
            </a:r>
            <a:r>
              <a:rPr lang="ko-KR" altLang="en-US" dirty="0"/>
              <a:t>개의 </a:t>
            </a:r>
            <a:r>
              <a:rPr lang="en-US" altLang="ko-KR" dirty="0"/>
              <a:t>look up vector </a:t>
            </a:r>
            <a:r>
              <a:rPr lang="ko-KR" altLang="en-US" dirty="0"/>
              <a:t>를 </a:t>
            </a:r>
            <a:r>
              <a:rPr lang="en-US" altLang="ko-KR" dirty="0"/>
              <a:t>Add </a:t>
            </a:r>
          </a:p>
          <a:p>
            <a:r>
              <a:rPr lang="en-US" altLang="ko-KR" sz="1800" dirty="0"/>
              <a:t>Size</a:t>
            </a:r>
          </a:p>
          <a:p>
            <a:pPr lvl="1"/>
            <a:r>
              <a:rPr lang="en-US" altLang="ko-KR" dirty="0"/>
              <a:t>Embedding </a:t>
            </a:r>
          </a:p>
          <a:p>
            <a:pPr lvl="2"/>
            <a:r>
              <a:rPr lang="en-US" altLang="ko-KR" sz="1800" dirty="0" err="1"/>
              <a:t>Vocab_size</a:t>
            </a:r>
            <a:r>
              <a:rPr lang="en-US" altLang="ko-KR" sz="1800" dirty="0"/>
              <a:t> * </a:t>
            </a:r>
            <a:r>
              <a:rPr lang="en-US" altLang="ko-KR" sz="1800" dirty="0">
                <a:highlight>
                  <a:srgbClr val="00FFFF"/>
                </a:highlight>
              </a:rPr>
              <a:t>100 (model-dim)</a:t>
            </a:r>
          </a:p>
          <a:p>
            <a:pPr lvl="1"/>
            <a:r>
              <a:rPr lang="en-US" altLang="ko-KR" dirty="0"/>
              <a:t>Positional Encoder</a:t>
            </a:r>
          </a:p>
          <a:p>
            <a:pPr lvl="2"/>
            <a:r>
              <a:rPr lang="en-US" altLang="ko-KR" sz="1800" dirty="0" err="1"/>
              <a:t>Seq_max_len</a:t>
            </a:r>
            <a:r>
              <a:rPr lang="en-US" altLang="ko-KR" sz="1800" dirty="0"/>
              <a:t> * 100 </a:t>
            </a:r>
          </a:p>
          <a:p>
            <a:pPr lvl="1"/>
            <a:r>
              <a:rPr lang="en-US" altLang="ko-KR" dirty="0"/>
              <a:t>Input representation</a:t>
            </a:r>
          </a:p>
          <a:p>
            <a:pPr lvl="2"/>
            <a:r>
              <a:rPr lang="en-US" altLang="ko-KR" sz="1800" dirty="0"/>
              <a:t>1*100</a:t>
            </a:r>
          </a:p>
          <a:p>
            <a:endParaRPr lang="en-US" altLang="ko-KR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1238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5E588-AE75-474B-8677-01A8A8AE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3665183"/>
            <a:ext cx="9601200" cy="2129883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altLang="ko-KR" sz="2000" dirty="0"/>
              <a:t>Positional Encoder</a:t>
            </a:r>
          </a:p>
          <a:p>
            <a:pPr lvl="1"/>
            <a:r>
              <a:rPr lang="en-US" altLang="ko-KR" dirty="0" err="1"/>
              <a:t>Seq_max_len</a:t>
            </a:r>
            <a:r>
              <a:rPr lang="en-US" altLang="ko-KR" dirty="0"/>
              <a:t> * </a:t>
            </a:r>
            <a:r>
              <a:rPr lang="en-US" altLang="ko-KR" dirty="0">
                <a:highlight>
                  <a:srgbClr val="00FFFF"/>
                </a:highlight>
              </a:rPr>
              <a:t>100 (</a:t>
            </a:r>
            <a:r>
              <a:rPr lang="en-US" altLang="ko-KR" dirty="0" err="1">
                <a:highlight>
                  <a:srgbClr val="00FFFF"/>
                </a:highlight>
              </a:rPr>
              <a:t>model_dim</a:t>
            </a:r>
            <a:r>
              <a:rPr lang="en-US" altLang="ko-KR" dirty="0">
                <a:highlight>
                  <a:srgbClr val="00FFFF"/>
                </a:highlight>
              </a:rPr>
              <a:t>)</a:t>
            </a:r>
            <a:r>
              <a:rPr lang="en-US" altLang="ko-KR" dirty="0"/>
              <a:t>		</a:t>
            </a:r>
          </a:p>
          <a:p>
            <a:endParaRPr lang="en-US" altLang="ko-KR" dirty="0"/>
          </a:p>
          <a:p>
            <a:r>
              <a:rPr lang="en-US" altLang="ko-KR" dirty="0"/>
              <a:t> Sequence</a:t>
            </a:r>
            <a:r>
              <a:rPr lang="ko-KR" altLang="en-US" dirty="0"/>
              <a:t> </a:t>
            </a:r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step</a:t>
            </a:r>
            <a:r>
              <a:rPr lang="ko-KR" altLang="en-US" dirty="0"/>
              <a:t> 의 </a:t>
            </a:r>
            <a:r>
              <a:rPr lang="en-US" altLang="ko-KR" dirty="0"/>
              <a:t>Order information matrix </a:t>
            </a:r>
            <a:r>
              <a:rPr lang="ko-KR" altLang="en-US" dirty="0"/>
              <a:t>를 생성하는 함수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2FE779-9BE0-450A-B413-E5EE951DF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5" y="1062934"/>
            <a:ext cx="12131550" cy="212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23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2120DD-24BB-4C2B-9BB6-EBA7118E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09" y="1088624"/>
            <a:ext cx="9472620" cy="349612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042DE8-66DC-4144-84CC-8707738F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1730" y="4934805"/>
            <a:ext cx="9601200" cy="834571"/>
          </a:xfrm>
        </p:spPr>
        <p:txBody>
          <a:bodyPr/>
          <a:lstStyle/>
          <a:p>
            <a:r>
              <a:rPr lang="en-US" altLang="ko-KR" dirty="0"/>
              <a:t>O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 input representation</a:t>
            </a:r>
            <a:r>
              <a:rPr lang="ko-KR" altLang="en-US" dirty="0"/>
              <a:t>을 생성 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num_layer</a:t>
            </a:r>
            <a:r>
              <a:rPr lang="en-US" altLang="ko-KR" dirty="0"/>
              <a:t> =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3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659A7-4FE8-4DB5-9508-3675AECC9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translation task (seq2seq)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53DD7A4-C8A8-48EB-AEA8-34B62CCFD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71157"/>
            <a:ext cx="10058400" cy="39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60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3C8BA6-8450-458A-A426-6BA8FD010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41" y="681097"/>
            <a:ext cx="10380755" cy="328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90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06266E4-583A-4DB9-B289-11B12BBD4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714" y="275007"/>
            <a:ext cx="5994599" cy="24400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56DDE5-CB9C-4107-97D7-97D129732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4" y="2888041"/>
            <a:ext cx="10088768" cy="2042512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350AAEA-F87A-4A91-BDD7-757E2E5D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7714" y="5321388"/>
            <a:ext cx="9601200" cy="950686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linear_key_dim</a:t>
            </a:r>
            <a:r>
              <a:rPr lang="en-US" altLang="ko-KR" dirty="0"/>
              <a:t>, </a:t>
            </a:r>
            <a:r>
              <a:rPr lang="en-US" altLang="ko-KR" dirty="0" err="1"/>
              <a:t>linear_value_dim</a:t>
            </a:r>
            <a:r>
              <a:rPr lang="en-US" altLang="ko-KR" dirty="0"/>
              <a:t> = 50</a:t>
            </a:r>
          </a:p>
          <a:p>
            <a:r>
              <a:rPr lang="en-US" altLang="ko-KR" dirty="0"/>
              <a:t>Q, K, V = 1*100  </a:t>
            </a:r>
            <a:r>
              <a:rPr lang="ko-KR" altLang="en-US" dirty="0"/>
              <a:t>→ </a:t>
            </a:r>
            <a:r>
              <a:rPr lang="en-US" altLang="ko-KR" dirty="0"/>
              <a:t>(1*100) * (100*50) </a:t>
            </a:r>
            <a:r>
              <a:rPr lang="ko-KR" altLang="en-US" dirty="0"/>
              <a:t>→ </a:t>
            </a:r>
            <a:r>
              <a:rPr lang="en-US" altLang="ko-KR" dirty="0"/>
              <a:t>1*50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6263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5E588-AE75-474B-8677-01A8A8AE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21" y="341964"/>
            <a:ext cx="4825772" cy="2246992"/>
          </a:xfrm>
        </p:spPr>
        <p:txBody>
          <a:bodyPr>
            <a:normAutofit/>
          </a:bodyPr>
          <a:lstStyle/>
          <a:p>
            <a:r>
              <a:rPr lang="en-US" altLang="ko-KR" dirty="0"/>
              <a:t>Q, K, V split = </a:t>
            </a:r>
            <a:r>
              <a:rPr lang="en-US" altLang="ko-KR" dirty="0" err="1"/>
              <a:t>qs</a:t>
            </a:r>
            <a:r>
              <a:rPr lang="en-US" altLang="ko-KR" dirty="0"/>
              <a:t>, </a:t>
            </a:r>
            <a:r>
              <a:rPr lang="en-US" altLang="ko-KR" dirty="0" err="1"/>
              <a:t>ks</a:t>
            </a:r>
            <a:r>
              <a:rPr lang="en-US" altLang="ko-KR" dirty="0"/>
              <a:t>, vs</a:t>
            </a:r>
          </a:p>
          <a:p>
            <a:r>
              <a:rPr lang="en-US" altLang="ko-KR" dirty="0" err="1"/>
              <a:t>num_head</a:t>
            </a:r>
            <a:r>
              <a:rPr lang="en-US" altLang="ko-KR" dirty="0"/>
              <a:t> = 1</a:t>
            </a:r>
          </a:p>
          <a:p>
            <a:r>
              <a:rPr lang="en-US" altLang="ko-KR" dirty="0" err="1"/>
              <a:t>linear_key_dim</a:t>
            </a:r>
            <a:r>
              <a:rPr lang="en-US" altLang="ko-KR" dirty="0"/>
              <a:t>, </a:t>
            </a:r>
            <a:r>
              <a:rPr lang="en-US" altLang="ko-KR" dirty="0" err="1"/>
              <a:t>linear_value_dim</a:t>
            </a:r>
            <a:r>
              <a:rPr lang="en-US" altLang="ko-KR" dirty="0"/>
              <a:t> = 50</a:t>
            </a:r>
          </a:p>
          <a:p>
            <a:r>
              <a:rPr lang="en-US" altLang="ko-KR" dirty="0"/>
              <a:t>Multi head </a:t>
            </a:r>
            <a:r>
              <a:rPr lang="ko-KR" altLang="en-US" dirty="0"/>
              <a:t>생성 함수</a:t>
            </a:r>
            <a:endParaRPr lang="en-US" altLang="ko-KR" dirty="0"/>
          </a:p>
          <a:p>
            <a:r>
              <a:rPr lang="ko-KR" altLang="en-US" dirty="0"/>
              <a:t>값을 직접 찍어봐야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09D1D6-8EFD-4464-B40B-0C7FCCAC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7" y="196600"/>
            <a:ext cx="6624104" cy="25377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2F871A-CD55-466B-8E88-771BA3101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07" y="3080551"/>
            <a:ext cx="11937793" cy="37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80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5EA372-7D4E-4A62-A296-5ED469F1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7" y="0"/>
            <a:ext cx="5334052" cy="20475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D9EABC-B4A7-44C9-802E-BE4605046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07" y="2237257"/>
            <a:ext cx="11034432" cy="462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84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3">
            <a:extLst>
              <a:ext uri="{FF2B5EF4-FFF2-40B4-BE49-F238E27FC236}">
                <a16:creationId xmlns:a16="http://schemas.microsoft.com/office/drawing/2014/main" id="{33539EA7-5BBF-4FD5-B065-D39B03CD2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1152" y="365105"/>
            <a:ext cx="8269897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534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4DD65C-AA97-4C94-95D5-7F91EE0B9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82" y="922111"/>
            <a:ext cx="6475080" cy="25068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1E7FF50-2B6A-4767-BA6C-6502C939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2" y="3429000"/>
            <a:ext cx="10501836" cy="25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273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2120DD-24BB-4C2B-9BB6-EBA7118E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6" y="1411831"/>
            <a:ext cx="10930875" cy="4034338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042DE8-66DC-4144-84CC-8707738F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6023428"/>
            <a:ext cx="9601200" cy="834571"/>
          </a:xfrm>
        </p:spPr>
        <p:txBody>
          <a:bodyPr/>
          <a:lstStyle/>
          <a:p>
            <a:r>
              <a:rPr lang="en-US" altLang="ko-KR" dirty="0" err="1"/>
              <a:t>num_layer</a:t>
            </a:r>
            <a:r>
              <a:rPr lang="en-US" altLang="ko-KR" dirty="0"/>
              <a:t> =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8926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55E588-AE75-474B-8677-01A8A8AED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238171"/>
            <a:ext cx="9601200" cy="1629229"/>
          </a:xfrm>
        </p:spPr>
        <p:txBody>
          <a:bodyPr/>
          <a:lstStyle/>
          <a:p>
            <a:r>
              <a:rPr lang="en-US" altLang="ko-KR" dirty="0"/>
              <a:t>Layer normalization </a:t>
            </a:r>
            <a:r>
              <a:rPr lang="ko-KR" altLang="en-US" dirty="0"/>
              <a:t>이 사용되었고</a:t>
            </a:r>
            <a:r>
              <a:rPr lang="en-US" altLang="ko-KR" dirty="0"/>
              <a:t>,  X</a:t>
            </a:r>
            <a:r>
              <a:rPr lang="ko-KR" altLang="en-US" dirty="0"/>
              <a:t>는 </a:t>
            </a:r>
            <a:r>
              <a:rPr lang="en-US" altLang="ko-KR" dirty="0"/>
              <a:t>residual connection</a:t>
            </a:r>
            <a:r>
              <a:rPr lang="ko-KR" altLang="en-US" dirty="0"/>
              <a:t>에서 타고 온 </a:t>
            </a:r>
            <a:r>
              <a:rPr lang="en-US" altLang="ko-KR" dirty="0"/>
              <a:t>0</a:t>
            </a:r>
            <a:r>
              <a:rPr lang="en-US" altLang="ko-KR" baseline="-25000" dirty="0"/>
              <a:t>1</a:t>
            </a:r>
            <a:r>
              <a:rPr lang="en-US" altLang="ko-KR" dirty="0"/>
              <a:t> or 0</a:t>
            </a:r>
            <a:r>
              <a:rPr lang="en-US" altLang="ko-KR" baseline="-25000" dirty="0"/>
              <a:t>2</a:t>
            </a:r>
            <a:endParaRPr lang="ko-KR" altLang="en-US" baseline="-25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C8C317-42F5-4EA3-8E01-204089A1B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0" y="2325950"/>
            <a:ext cx="12133550" cy="11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2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2120DD-24BB-4C2B-9BB6-EBA7118E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90" y="1518980"/>
            <a:ext cx="9472620" cy="349612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042DE8-66DC-4144-84CC-8707738F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780" y="5561789"/>
            <a:ext cx="9601200" cy="834571"/>
          </a:xfrm>
        </p:spPr>
        <p:txBody>
          <a:bodyPr/>
          <a:lstStyle/>
          <a:p>
            <a:r>
              <a:rPr lang="en-US" altLang="ko-KR" dirty="0" err="1"/>
              <a:t>num_layer</a:t>
            </a:r>
            <a:r>
              <a:rPr lang="en-US" altLang="ko-KR" dirty="0"/>
              <a:t> = 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32629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D4AE671-EB4D-4F8F-BB5D-849B6AC65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01" y="265740"/>
            <a:ext cx="6905060" cy="23069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ED3402-CC89-403B-A1ED-3C686FB9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801" y="2478753"/>
            <a:ext cx="10630884" cy="1900493"/>
          </a:xfrm>
          <a:prstGeom prst="rect">
            <a:avLst/>
          </a:prstGeo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26A4F07-6550-426D-89D4-03D144093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8233" y="5237403"/>
            <a:ext cx="9601200" cy="892628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ffn_dim</a:t>
            </a:r>
            <a:r>
              <a:rPr lang="en-US" altLang="ko-KR" dirty="0"/>
              <a:t> = 50, w1_dim = 50, w2_dim = 100</a:t>
            </a:r>
          </a:p>
          <a:p>
            <a:r>
              <a:rPr lang="ko-KR" altLang="en-US" dirty="0"/>
              <a:t>첫번째 레이어 </a:t>
            </a:r>
            <a:r>
              <a:rPr lang="en-US" altLang="ko-KR" dirty="0"/>
              <a:t>: FFN </a:t>
            </a:r>
            <a:r>
              <a:rPr lang="ko-KR" altLang="en-US" dirty="0"/>
              <a:t>을 하기위한 비선형 맵핑</a:t>
            </a:r>
            <a:endParaRPr lang="en-US" altLang="ko-KR" dirty="0"/>
          </a:p>
          <a:p>
            <a:r>
              <a:rPr lang="ko-KR" altLang="en-US" dirty="0"/>
              <a:t>두번째 레이어 </a:t>
            </a:r>
            <a:r>
              <a:rPr lang="en-US" altLang="ko-KR" dirty="0"/>
              <a:t>: </a:t>
            </a:r>
            <a:r>
              <a:rPr lang="ko-KR" altLang="en-US" dirty="0"/>
              <a:t>출력 </a:t>
            </a:r>
            <a:r>
              <a:rPr lang="en-US" altLang="ko-KR" dirty="0"/>
              <a:t>size</a:t>
            </a:r>
            <a:r>
              <a:rPr lang="ko-KR" altLang="en-US" dirty="0"/>
              <a:t>에 맞추기 위한 선형변환 </a:t>
            </a:r>
            <a:r>
              <a:rPr lang="en-US" altLang="ko-KR" dirty="0"/>
              <a:t>(50 </a:t>
            </a:r>
            <a:r>
              <a:rPr lang="ko-KR" altLang="en-US" dirty="0"/>
              <a:t>→ </a:t>
            </a:r>
            <a:r>
              <a:rPr lang="en-US" altLang="ko-KR" dirty="0"/>
              <a:t>100)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161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349F4-BB51-4C95-932F-4716F7DE2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Machine translation task</a:t>
            </a:r>
          </a:p>
          <a:p>
            <a:pPr lvl="1"/>
            <a:r>
              <a:rPr lang="ko-KR" altLang="en-US" dirty="0"/>
              <a:t>번역 문제를 어떻게 해결할 지 추상적으로 구상한다</a:t>
            </a:r>
            <a:r>
              <a:rPr lang="en-US" altLang="ko-KR" dirty="0"/>
              <a:t>.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Conditional language model</a:t>
            </a:r>
          </a:p>
          <a:p>
            <a:pPr lvl="1"/>
            <a:r>
              <a:rPr lang="ko-KR" altLang="en-US" dirty="0">
                <a:highlight>
                  <a:srgbClr val="FFFF00"/>
                </a:highlight>
              </a:rPr>
              <a:t>구상을 구체적인 이론으로 명시해본다</a:t>
            </a:r>
            <a:r>
              <a:rPr lang="en-US" altLang="ko-KR" dirty="0">
                <a:highlight>
                  <a:srgbClr val="FFFF00"/>
                </a:highlight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10587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62120DD-24BB-4C2B-9BB6-EBA7118E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690" y="393673"/>
            <a:ext cx="9472620" cy="3496129"/>
          </a:xfrm>
          <a:prstGeom prst="rect">
            <a:avLst/>
          </a:prstGeom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80042DE8-66DC-4144-84CC-8707738F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690" y="4697397"/>
            <a:ext cx="9601200" cy="1485899"/>
          </a:xfrm>
        </p:spPr>
        <p:txBody>
          <a:bodyPr>
            <a:normAutofit/>
          </a:bodyPr>
          <a:lstStyle/>
          <a:p>
            <a:r>
              <a:rPr lang="ko-KR" altLang="en-US" dirty="0"/>
              <a:t>한바퀴를 돌았다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0</a:t>
            </a:r>
            <a:r>
              <a:rPr lang="en-US" altLang="ko-KR" baseline="-25000" dirty="0"/>
              <a:t>3</a:t>
            </a:r>
            <a:r>
              <a:rPr lang="en-US" altLang="ko-KR" dirty="0"/>
              <a:t> </a:t>
            </a:r>
            <a:r>
              <a:rPr lang="ko-KR" altLang="en-US" dirty="0"/>
              <a:t>를 다시 </a:t>
            </a:r>
            <a:r>
              <a:rPr lang="en-US" altLang="ko-KR" dirty="0"/>
              <a:t>0</a:t>
            </a:r>
            <a:r>
              <a:rPr lang="en-US" altLang="ko-KR" baseline="-25000" dirty="0"/>
              <a:t>1</a:t>
            </a:r>
            <a:r>
              <a:rPr lang="en-US" altLang="ko-KR" dirty="0"/>
              <a:t>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하여 </a:t>
            </a:r>
            <a:r>
              <a:rPr lang="en-US" altLang="ko-KR" dirty="0"/>
              <a:t>01</a:t>
            </a:r>
            <a:r>
              <a:rPr lang="ko-KR" altLang="en-US" dirty="0"/>
              <a:t>을 </a:t>
            </a:r>
            <a:r>
              <a:rPr lang="en-US" altLang="ko-KR" dirty="0"/>
              <a:t>q, k, v </a:t>
            </a:r>
            <a:r>
              <a:rPr lang="ko-KR" altLang="en-US" dirty="0"/>
              <a:t>에 복제 한다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94507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D097E191-7929-40C6-A336-3C6555731B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66" y="0"/>
            <a:ext cx="11982734" cy="6853593"/>
          </a:xfrm>
        </p:spPr>
      </p:pic>
    </p:spTree>
    <p:extLst>
      <p:ext uri="{BB962C8B-B14F-4D97-AF65-F5344CB8AC3E}">
        <p14:creationId xmlns:p14="http://schemas.microsoft.com/office/powerpoint/2010/main" val="3017167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D941D-563A-4D9B-8281-EEA3A69E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B07F9-6F0F-49E4-97E0-79C11A098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297854"/>
            <a:ext cx="10058400" cy="2045795"/>
          </a:xfrm>
        </p:spPr>
        <p:txBody>
          <a:bodyPr>
            <a:norm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N = sequence length,  D = representation dimension, N &lt;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D </a:t>
            </a:r>
          </a:p>
          <a:p>
            <a:r>
              <a:rPr lang="en-US" altLang="ko-KR" dirty="0"/>
              <a:t>Self-attention </a:t>
            </a:r>
            <a:r>
              <a:rPr lang="ko-KR" altLang="en-US" dirty="0"/>
              <a:t>는  모든 </a:t>
            </a:r>
            <a:r>
              <a:rPr lang="en-US" altLang="ko-KR" dirty="0"/>
              <a:t>position </a:t>
            </a:r>
            <a:r>
              <a:rPr lang="ko-KR" altLang="en-US" dirty="0"/>
              <a:t>을 </a:t>
            </a:r>
            <a:r>
              <a:rPr lang="ko-KR" altLang="en-US" dirty="0">
                <a:highlight>
                  <a:srgbClr val="00FFFF"/>
                </a:highlight>
              </a:rPr>
              <a:t>동일한 수의 </a:t>
            </a:r>
            <a:r>
              <a:rPr lang="en-US" altLang="ko-KR" dirty="0">
                <a:highlight>
                  <a:srgbClr val="00FFFF"/>
                </a:highlight>
              </a:rPr>
              <a:t>sequential operation  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연결하고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sequence length</a:t>
            </a:r>
            <a:r>
              <a:rPr lang="ko-KR" altLang="en-US" dirty="0"/>
              <a:t>가 </a:t>
            </a:r>
            <a:r>
              <a:rPr lang="en-US" altLang="ko-KR" dirty="0"/>
              <a:t>150?</a:t>
            </a:r>
            <a:r>
              <a:rPr lang="ko-KR" altLang="en-US" dirty="0"/>
              <a:t>을 넘어가면 </a:t>
            </a:r>
            <a:r>
              <a:rPr lang="en-US" altLang="ko-KR" dirty="0"/>
              <a:t>path </a:t>
            </a:r>
            <a:r>
              <a:rPr lang="ko-KR" altLang="en-US" dirty="0"/>
              <a:t>길이가 늘어나 비용증가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EE358C-A7FB-493F-9EB4-9A5DFADAC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12" y="1778827"/>
            <a:ext cx="8096176" cy="251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53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C9F0D-923D-472C-B582-58A3DCAFC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Why</a:t>
            </a:r>
            <a:r>
              <a:rPr lang="ko-KR" altLang="en-US" dirty="0"/>
              <a:t> </a:t>
            </a:r>
            <a:r>
              <a:rPr lang="en-US" altLang="ko-KR" dirty="0"/>
              <a:t>residual</a:t>
            </a:r>
            <a:r>
              <a:rPr lang="ko-KR" altLang="en-US" dirty="0"/>
              <a:t> </a:t>
            </a:r>
            <a:r>
              <a:rPr lang="en-US" altLang="ko-KR" dirty="0"/>
              <a:t>connection?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822C7CD-9C34-4C37-A825-22ABFFABC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8704" y="1846263"/>
            <a:ext cx="639491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1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CA3BD-DFD0-4CE9-8F54-2A285720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여기부터는 다음주에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183AC3-E064-4149-BCAF-20E90A450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추가 발표하도록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436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D55AE-E30E-4B88-93D7-D93E2157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1:</a:t>
            </a:r>
            <a:br>
              <a:rPr lang="en-US" altLang="ko-KR" dirty="0"/>
            </a:br>
            <a:r>
              <a:rPr lang="en-US" altLang="ko-KR" dirty="0"/>
              <a:t>LSTM and Long-term dependences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A96F95-3BC6-4BE6-B9B6-9CED4A21F5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39648"/>
            <a:ext cx="10058400" cy="383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15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D55AE-E30E-4B88-93D7-D93E2157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Example 2:</a:t>
            </a:r>
            <a:br>
              <a:rPr lang="en-US" altLang="ko-KR" dirty="0"/>
            </a:br>
            <a:r>
              <a:rPr lang="en-US" altLang="ko-KR" dirty="0"/>
              <a:t>Deep Residual Learning for Image Recognition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5C87F6-0006-45AF-875F-20F5DC65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268066"/>
            <a:ext cx="10058400" cy="31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936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9D55AE-E30E-4B88-93D7-D93E2157D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Example 2:</a:t>
            </a:r>
            <a:br>
              <a:rPr lang="en-US" altLang="ko-KR" dirty="0"/>
            </a:br>
            <a:r>
              <a:rPr lang="en-US" altLang="ko-KR" dirty="0"/>
              <a:t>Deep Residual Learning for Image Recognition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E2981A2-82BF-49AF-B080-567085BDD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238" y="1919288"/>
            <a:ext cx="94678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521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C4F4ED-D354-4920-A7FD-0427C46F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Example 2:</a:t>
            </a:r>
            <a:br>
              <a:rPr lang="en-US" altLang="ko-KR" dirty="0"/>
            </a:br>
            <a:r>
              <a:rPr lang="en-US" altLang="ko-KR" dirty="0"/>
              <a:t>Deep Residual Learning for Image Recognition 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D58D472-6ABC-4888-9A75-6D9A76E99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115034"/>
            <a:ext cx="10058400" cy="348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72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A97178-91E9-4A95-9FA9-B16D9A83A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2:</a:t>
            </a:r>
            <a:br>
              <a:rPr lang="en-US" altLang="ko-KR" dirty="0"/>
            </a:br>
            <a:r>
              <a:rPr lang="en-US" altLang="ko-KR" dirty="0"/>
              <a:t>Highway networks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99677B-279D-4F2B-9AC8-C1AC7E791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488" y="1871663"/>
            <a:ext cx="8515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73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Conditional Language Model</a:t>
            </a:r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9740E94-D1B2-4CB3-8B26-C88881872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2046052"/>
            <a:ext cx="10058400" cy="362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76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4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5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B05F3801-F889-452A-A85C-3DBA0DC71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2936" y="801793"/>
            <a:ext cx="7506128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97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6FCDC7-8B25-4822-A358-3DDA7AA8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6D1EF-D643-4987-A968-D2D20834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0"/>
            <a:ext cx="6734947" cy="6858000"/>
          </a:xfrm>
        </p:spPr>
        <p:txBody>
          <a:bodyPr anchor="ctr">
            <a:noAutofit/>
          </a:bodyPr>
          <a:lstStyle/>
          <a:p>
            <a:r>
              <a:rPr lang="en-US" altLang="ko-KR" sz="1500" dirty="0"/>
              <a:t>Machine translation task</a:t>
            </a:r>
          </a:p>
          <a:p>
            <a:pPr lvl="1"/>
            <a:r>
              <a:rPr lang="ko-KR" altLang="en-US" sz="1500" dirty="0"/>
              <a:t>번역 문제를 어떻게 해결할 지 추상적으로 구상한다</a:t>
            </a:r>
            <a:r>
              <a:rPr lang="en-US" altLang="ko-KR" sz="1500" dirty="0"/>
              <a:t>.</a:t>
            </a:r>
            <a:endParaRPr lang="en-US" altLang="ko-KR" sz="1500" dirty="0">
              <a:highlight>
                <a:srgbClr val="FFFF00"/>
              </a:highlight>
            </a:endParaRPr>
          </a:p>
          <a:p>
            <a:r>
              <a:rPr lang="en-US" altLang="ko-KR" sz="1500" dirty="0"/>
              <a:t>Conditional language model</a:t>
            </a:r>
          </a:p>
          <a:p>
            <a:pPr lvl="1"/>
            <a:r>
              <a:rPr lang="ko-KR" altLang="en-US" sz="1500" dirty="0"/>
              <a:t>구상을 조금 더 구체적인 이론으로 명시해본다</a:t>
            </a:r>
            <a:r>
              <a:rPr lang="en-US" altLang="ko-KR" sz="1500" dirty="0"/>
              <a:t>.</a:t>
            </a:r>
          </a:p>
          <a:p>
            <a:r>
              <a:rPr lang="en-US" altLang="ko-KR" sz="1500" dirty="0"/>
              <a:t>Encoder-decoder framework</a:t>
            </a:r>
          </a:p>
          <a:p>
            <a:pPr lvl="1"/>
            <a:r>
              <a:rPr lang="en-US" altLang="ko-KR" sz="1500" dirty="0"/>
              <a:t>Conditional language model </a:t>
            </a:r>
            <a:r>
              <a:rPr lang="ko-KR" altLang="en-US" sz="1500" dirty="0"/>
              <a:t>이론 바탕으로 신경망을 작성한다</a:t>
            </a:r>
            <a:r>
              <a:rPr lang="en-US" altLang="ko-KR" sz="1500" dirty="0"/>
              <a:t>.</a:t>
            </a:r>
          </a:p>
          <a:p>
            <a:pPr lvl="1"/>
            <a:r>
              <a:rPr lang="en-US" altLang="ko-KR" sz="1500" dirty="0"/>
              <a:t>Conditional language model </a:t>
            </a:r>
            <a:r>
              <a:rPr lang="ko-KR" altLang="en-US" sz="1500" dirty="0"/>
              <a:t>은 </a:t>
            </a:r>
            <a:r>
              <a:rPr lang="en-US" altLang="ko-KR" sz="1500" dirty="0"/>
              <a:t>decoder </a:t>
            </a:r>
            <a:r>
              <a:rPr lang="ko-KR" altLang="en-US" sz="1500" dirty="0" err="1"/>
              <a:t>였드라</a:t>
            </a:r>
            <a:r>
              <a:rPr lang="en-US" altLang="ko-KR" sz="1500" dirty="0"/>
              <a:t>! ( encoder</a:t>
            </a:r>
            <a:r>
              <a:rPr lang="ko-KR" altLang="en-US" sz="1500" dirty="0"/>
              <a:t>는 어떤 것이 와도 됨</a:t>
            </a:r>
            <a:r>
              <a:rPr lang="en-US" altLang="ko-KR" sz="1500" dirty="0"/>
              <a:t>)</a:t>
            </a:r>
          </a:p>
          <a:p>
            <a:r>
              <a:rPr lang="en-US" altLang="ko-KR" sz="1500" dirty="0"/>
              <a:t>Decoding</a:t>
            </a:r>
          </a:p>
          <a:p>
            <a:pPr lvl="1"/>
            <a:r>
              <a:rPr lang="ko-KR" altLang="en-US" sz="1500" dirty="0"/>
              <a:t>계산 시 효율적인 </a:t>
            </a:r>
            <a:r>
              <a:rPr lang="en-US" altLang="ko-KR" sz="1500" dirty="0"/>
              <a:t>decoder</a:t>
            </a:r>
            <a:r>
              <a:rPr lang="ko-KR" altLang="en-US" sz="1500" dirty="0"/>
              <a:t> 는</a:t>
            </a:r>
            <a:r>
              <a:rPr lang="en-US" altLang="ko-KR" sz="1500" dirty="0"/>
              <a:t>? Beam</a:t>
            </a:r>
            <a:r>
              <a:rPr lang="ko-KR" altLang="en-US" sz="1500" dirty="0"/>
              <a:t> </a:t>
            </a:r>
            <a:r>
              <a:rPr lang="en-US" altLang="ko-KR" sz="1500" dirty="0"/>
              <a:t>search</a:t>
            </a:r>
            <a:r>
              <a:rPr lang="ko-KR" altLang="en-US" sz="1500" dirty="0"/>
              <a:t> 다 </a:t>
            </a:r>
            <a:r>
              <a:rPr lang="en-US" altLang="ko-KR" sz="1500" dirty="0"/>
              <a:t>(time</a:t>
            </a:r>
            <a:r>
              <a:rPr lang="ko-KR" altLang="en-US" sz="1500" dirty="0"/>
              <a:t> </a:t>
            </a:r>
            <a:r>
              <a:rPr lang="en-US" altLang="ko-KR" sz="1500" dirty="0"/>
              <a:t>step</a:t>
            </a:r>
            <a:r>
              <a:rPr lang="ko-KR" altLang="en-US" sz="1500" dirty="0"/>
              <a:t> </a:t>
            </a:r>
            <a:r>
              <a:rPr lang="en-US" altLang="ko-KR" sz="1500" dirty="0"/>
              <a:t>*</a:t>
            </a:r>
            <a:r>
              <a:rPr lang="ko-KR" altLang="en-US" sz="1500" dirty="0"/>
              <a:t> </a:t>
            </a:r>
            <a:r>
              <a:rPr lang="en-US" altLang="ko-KR" sz="1500" dirty="0" err="1"/>
              <a:t>vacab</a:t>
            </a:r>
            <a:r>
              <a:rPr lang="en-US" altLang="ko-KR" sz="1500" dirty="0"/>
              <a:t> * vocab </a:t>
            </a:r>
            <a:r>
              <a:rPr lang="ko-KR" altLang="en-US" sz="1500" dirty="0"/>
              <a:t>→ </a:t>
            </a:r>
            <a:r>
              <a:rPr lang="en-US" altLang="ko-KR" sz="1500" dirty="0"/>
              <a:t>B * time step * vocab)</a:t>
            </a:r>
          </a:p>
          <a:p>
            <a:r>
              <a:rPr lang="en-US" altLang="ko-KR" sz="1500" dirty="0" err="1"/>
              <a:t>Bahdanau</a:t>
            </a:r>
            <a:r>
              <a:rPr lang="en-US" altLang="ko-KR" sz="1500" dirty="0"/>
              <a:t> attention model</a:t>
            </a:r>
          </a:p>
          <a:p>
            <a:pPr lvl="1"/>
            <a:r>
              <a:rPr lang="en-US" altLang="ko-KR" sz="1500" dirty="0"/>
              <a:t>Attention</a:t>
            </a:r>
            <a:r>
              <a:rPr lang="ko-KR" altLang="en-US" sz="1500" dirty="0"/>
              <a:t>을 이용하면</a:t>
            </a:r>
            <a:r>
              <a:rPr lang="en-US" altLang="ko-KR" sz="1500" dirty="0"/>
              <a:t>, context size</a:t>
            </a:r>
            <a:r>
              <a:rPr lang="ko-KR" altLang="en-US" sz="1500" dirty="0"/>
              <a:t>와 </a:t>
            </a:r>
            <a:r>
              <a:rPr lang="en-US" altLang="ko-KR" sz="1500" dirty="0"/>
              <a:t>sequence length </a:t>
            </a:r>
            <a:r>
              <a:rPr lang="ko-KR" altLang="en-US" sz="1500" dirty="0"/>
              <a:t>에서 자유로워 지고 품질 성능 향상</a:t>
            </a:r>
            <a:endParaRPr lang="en-US" altLang="ko-KR" sz="1500" dirty="0"/>
          </a:p>
          <a:p>
            <a:r>
              <a:rPr lang="en-US" altLang="ko-KR" sz="1500" dirty="0"/>
              <a:t>Attention</a:t>
            </a:r>
            <a:r>
              <a:rPr lang="ko-KR" altLang="en-US" sz="1500" dirty="0"/>
              <a:t> </a:t>
            </a:r>
            <a:r>
              <a:rPr lang="en-US" altLang="ko-KR" sz="1500" dirty="0"/>
              <a:t>is</a:t>
            </a:r>
            <a:r>
              <a:rPr lang="ko-KR" altLang="en-US" sz="1500" dirty="0"/>
              <a:t> </a:t>
            </a:r>
            <a:r>
              <a:rPr lang="en-US" altLang="ko-KR" sz="1500" dirty="0"/>
              <a:t>all</a:t>
            </a:r>
            <a:r>
              <a:rPr lang="ko-KR" altLang="en-US" sz="1500" dirty="0"/>
              <a:t> </a:t>
            </a:r>
            <a:r>
              <a:rPr lang="en-US" altLang="ko-KR" sz="1500" dirty="0"/>
              <a:t>you</a:t>
            </a:r>
            <a:r>
              <a:rPr lang="ko-KR" altLang="en-US" sz="1500" dirty="0"/>
              <a:t> </a:t>
            </a:r>
            <a:r>
              <a:rPr lang="en-US" altLang="ko-KR" sz="1500" dirty="0"/>
              <a:t>need : Transformer</a:t>
            </a:r>
          </a:p>
          <a:p>
            <a:pPr lvl="1"/>
            <a:r>
              <a:rPr lang="en-US" altLang="ko-KR" sz="1500" dirty="0"/>
              <a:t>Recurrence </a:t>
            </a:r>
            <a:r>
              <a:rPr lang="ko-KR" altLang="en-US" sz="1500" dirty="0"/>
              <a:t>를 버려서</a:t>
            </a:r>
            <a:r>
              <a:rPr lang="en-US" altLang="ko-KR" sz="1500" dirty="0"/>
              <a:t>,</a:t>
            </a:r>
          </a:p>
          <a:p>
            <a:pPr lvl="2"/>
            <a:r>
              <a:rPr lang="ko-KR" altLang="en-US" sz="1500" dirty="0"/>
              <a:t>병렬처리가 가능</a:t>
            </a:r>
            <a:endParaRPr lang="en-US" altLang="ko-KR" sz="1500" dirty="0"/>
          </a:p>
          <a:p>
            <a:pPr lvl="2"/>
            <a:r>
              <a:rPr lang="en-US" altLang="ko-KR" sz="1500" dirty="0"/>
              <a:t>Encoder, decoder</a:t>
            </a:r>
            <a:r>
              <a:rPr lang="ko-KR" altLang="en-US" sz="1500" dirty="0"/>
              <a:t>가 병렬로 처리되어 빠른 학습</a:t>
            </a:r>
            <a:endParaRPr lang="en-US" altLang="ko-KR" sz="1500" dirty="0"/>
          </a:p>
          <a:p>
            <a:pPr lvl="2"/>
            <a:r>
              <a:rPr lang="ko-KR" altLang="en-US" sz="1500" dirty="0"/>
              <a:t>어떤 먼 거리의 두 사이의 단어의 계산 비용도 </a:t>
            </a:r>
            <a:r>
              <a:rPr lang="en-US" altLang="ko-KR" sz="1500" dirty="0"/>
              <a:t>O(1)</a:t>
            </a:r>
            <a:r>
              <a:rPr lang="ko-KR" altLang="en-US" sz="1500" dirty="0"/>
              <a:t>로 감소</a:t>
            </a:r>
            <a:endParaRPr lang="en-US" altLang="ko-KR" sz="1500" dirty="0"/>
          </a:p>
          <a:p>
            <a:pPr lvl="1"/>
            <a:r>
              <a:rPr lang="en-US" altLang="ko-KR" sz="1500" dirty="0"/>
              <a:t>Attention </a:t>
            </a:r>
            <a:r>
              <a:rPr lang="ko-KR" altLang="en-US" sz="1500" dirty="0"/>
              <a:t>에서  </a:t>
            </a:r>
            <a:endParaRPr lang="en-US" altLang="ko-KR" sz="1500" dirty="0"/>
          </a:p>
          <a:p>
            <a:pPr lvl="2"/>
            <a:r>
              <a:rPr lang="en-US" altLang="ko-KR" sz="1500" dirty="0"/>
              <a:t>(Decoder</a:t>
            </a:r>
            <a:r>
              <a:rPr lang="ko-KR" altLang="en-US" sz="1500" dirty="0"/>
              <a:t> 에서 </a:t>
            </a:r>
            <a:r>
              <a:rPr lang="en-US" altLang="ko-KR" sz="1500" dirty="0"/>
              <a:t>) layer </a:t>
            </a:r>
            <a:r>
              <a:rPr lang="ko-KR" altLang="en-US" sz="1500" dirty="0"/>
              <a:t>당 </a:t>
            </a:r>
            <a:r>
              <a:rPr lang="en-US" altLang="ko-KR" sz="1500" dirty="0"/>
              <a:t>attention 3</a:t>
            </a:r>
            <a:r>
              <a:rPr lang="ko-KR" altLang="en-US" sz="1500" dirty="0"/>
              <a:t>개</a:t>
            </a:r>
            <a:r>
              <a:rPr lang="en-US" altLang="ko-KR" sz="1500" dirty="0"/>
              <a:t>,</a:t>
            </a:r>
            <a:r>
              <a:rPr lang="ko-KR" altLang="en-US" sz="1500" dirty="0"/>
              <a:t> 모델이 많이 기억 하지 않아도 된다</a:t>
            </a:r>
            <a:r>
              <a:rPr lang="en-US" altLang="ko-KR" sz="1500" dirty="0"/>
              <a:t>.</a:t>
            </a:r>
          </a:p>
          <a:p>
            <a:pPr lvl="2"/>
            <a:r>
              <a:rPr lang="en-US" altLang="ko-KR" sz="1500" dirty="0"/>
              <a:t>Multi-head</a:t>
            </a:r>
            <a:r>
              <a:rPr lang="ko-KR" altLang="en-US" sz="1500" dirty="0"/>
              <a:t> </a:t>
            </a:r>
            <a:r>
              <a:rPr lang="en-US" altLang="ko-KR" sz="1500" dirty="0"/>
              <a:t>attention</a:t>
            </a:r>
            <a:r>
              <a:rPr lang="ko-KR" altLang="en-US" sz="1500" dirty="0"/>
              <a:t> 의 각각은 다른 의미들을 조명함 </a:t>
            </a:r>
            <a:endParaRPr lang="en-US" altLang="ko-KR" sz="1500" dirty="0"/>
          </a:p>
          <a:p>
            <a:r>
              <a:rPr lang="en-US" altLang="ko-KR" sz="1500" dirty="0">
                <a:highlight>
                  <a:srgbClr val="FFFF00"/>
                </a:highlight>
              </a:rPr>
              <a:t>Hack of day – Layer normalization</a:t>
            </a:r>
          </a:p>
          <a:p>
            <a:pPr lvl="1"/>
            <a:r>
              <a:rPr lang="ko-KR" altLang="en-US" sz="1500" dirty="0">
                <a:highlight>
                  <a:srgbClr val="FFFF00"/>
                </a:highlight>
              </a:rPr>
              <a:t>왜 </a:t>
            </a:r>
            <a:r>
              <a:rPr lang="en-US" altLang="ko-KR" sz="1500" dirty="0">
                <a:highlight>
                  <a:srgbClr val="FFFF00"/>
                </a:highlight>
              </a:rPr>
              <a:t>layer normalization</a:t>
            </a:r>
            <a:r>
              <a:rPr lang="ko-KR" altLang="en-US" sz="1500" dirty="0">
                <a:highlight>
                  <a:srgbClr val="FFFF00"/>
                </a:highlight>
              </a:rPr>
              <a:t>을 사용하는가</a:t>
            </a:r>
            <a:r>
              <a:rPr lang="en-US" altLang="ko-KR" sz="1500" dirty="0">
                <a:highlight>
                  <a:srgbClr val="FFFF00"/>
                </a:highlight>
              </a:rPr>
              <a:t>?</a:t>
            </a:r>
          </a:p>
          <a:p>
            <a:pPr marL="201168" lvl="1" indent="0">
              <a:buNone/>
            </a:pPr>
            <a:r>
              <a:rPr lang="en-US" altLang="ko-KR" sz="1300" dirty="0">
                <a:highlight>
                  <a:srgbClr val="FFFF00"/>
                </a:highlight>
              </a:rPr>
              <a:t>	</a:t>
            </a:r>
            <a:endParaRPr lang="ko-KR" altLang="en-US" sz="13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793387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FCF47-74BE-4550-943B-7B54E260B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Layer Norm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6F85FD-4CDE-467B-B2C4-5681F95E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3721" y="1846263"/>
            <a:ext cx="7424884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7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EFD060-7B1B-4E87-90B3-03BD93EB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Layer Norm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25D2D93-6E8A-4C44-B5EA-4624C7BCF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74222"/>
            <a:ext cx="10058400" cy="396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99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D2D517-BC35-4439-AC31-06DF764F25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43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DD3F846-0483-40F5-A881-0C1AD2A0C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2E9EE4CD-0A04-4ED9-A31D-067173ADB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435" y="801793"/>
            <a:ext cx="7587130" cy="527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6FCDC7-8B25-4822-A358-3DDA7AA8D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ko-KR" altLang="en-US" sz="3600">
                <a:solidFill>
                  <a:srgbClr val="FFFFFF"/>
                </a:solidFill>
              </a:rPr>
              <a:t>흐름</a:t>
            </a:r>
            <a:r>
              <a:rPr lang="en-US" altLang="ko-KR" sz="3600">
                <a:solidFill>
                  <a:srgbClr val="FFFFFF"/>
                </a:solidFill>
              </a:rPr>
              <a:t>!</a:t>
            </a:r>
            <a:endParaRPr lang="ko-KR" altLang="en-US" sz="360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6D1EF-D643-4987-A968-D2D20834A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0893" y="0"/>
            <a:ext cx="6413663" cy="7102136"/>
          </a:xfrm>
        </p:spPr>
        <p:txBody>
          <a:bodyPr anchor="ctr">
            <a:normAutofit lnSpcReduction="10000"/>
          </a:bodyPr>
          <a:lstStyle/>
          <a:p>
            <a:r>
              <a:rPr lang="en-US" altLang="ko-KR" sz="1300" dirty="0"/>
              <a:t>Machine translation task</a:t>
            </a:r>
          </a:p>
          <a:p>
            <a:pPr lvl="1"/>
            <a:r>
              <a:rPr lang="ko-KR" altLang="en-US" sz="1300" dirty="0"/>
              <a:t>번역 문제를 어떻게 해결할 지 추상적으로 구상한다</a:t>
            </a:r>
            <a:r>
              <a:rPr lang="en-US" altLang="ko-KR" sz="1300" dirty="0"/>
              <a:t>.</a:t>
            </a:r>
            <a:endParaRPr lang="en-US" altLang="ko-KR" sz="1300" dirty="0">
              <a:highlight>
                <a:srgbClr val="FFFF00"/>
              </a:highlight>
            </a:endParaRPr>
          </a:p>
          <a:p>
            <a:r>
              <a:rPr lang="en-US" altLang="ko-KR" sz="1300" dirty="0"/>
              <a:t>Conditional language model</a:t>
            </a:r>
          </a:p>
          <a:p>
            <a:pPr lvl="1"/>
            <a:r>
              <a:rPr lang="ko-KR" altLang="en-US" sz="1300" dirty="0"/>
              <a:t>구상을 조금 더 구체적인 이론으로 명시해본다</a:t>
            </a:r>
            <a:r>
              <a:rPr lang="en-US" altLang="ko-KR" sz="1300" dirty="0"/>
              <a:t>.</a:t>
            </a:r>
          </a:p>
          <a:p>
            <a:r>
              <a:rPr lang="en-US" altLang="ko-KR" sz="1300" dirty="0"/>
              <a:t>Encoder-decoder framework</a:t>
            </a:r>
          </a:p>
          <a:p>
            <a:pPr lvl="1"/>
            <a:r>
              <a:rPr lang="en-US" altLang="ko-KR" sz="1300" dirty="0"/>
              <a:t>Conditional language model </a:t>
            </a:r>
            <a:r>
              <a:rPr lang="ko-KR" altLang="en-US" sz="1300" dirty="0"/>
              <a:t>이론 바탕으로 신경망을 작성한다</a:t>
            </a:r>
            <a:r>
              <a:rPr lang="en-US" altLang="ko-KR" sz="1300" dirty="0"/>
              <a:t>.</a:t>
            </a:r>
          </a:p>
          <a:p>
            <a:pPr lvl="1"/>
            <a:r>
              <a:rPr lang="en-US" altLang="ko-KR" sz="1300" dirty="0"/>
              <a:t>Conditional language model </a:t>
            </a:r>
            <a:r>
              <a:rPr lang="ko-KR" altLang="en-US" sz="1300" dirty="0"/>
              <a:t>은 </a:t>
            </a:r>
            <a:r>
              <a:rPr lang="en-US" altLang="ko-KR" sz="1300" dirty="0"/>
              <a:t>decoder </a:t>
            </a:r>
            <a:r>
              <a:rPr lang="ko-KR" altLang="en-US" sz="1300" dirty="0" err="1"/>
              <a:t>였드라</a:t>
            </a:r>
            <a:r>
              <a:rPr lang="en-US" altLang="ko-KR" sz="1300" dirty="0"/>
              <a:t>! ( encoder</a:t>
            </a:r>
            <a:r>
              <a:rPr lang="ko-KR" altLang="en-US" sz="1300" dirty="0"/>
              <a:t>는 어떤 것이 와도 됨</a:t>
            </a:r>
            <a:r>
              <a:rPr lang="en-US" altLang="ko-KR" sz="1300" dirty="0"/>
              <a:t>)</a:t>
            </a:r>
          </a:p>
          <a:p>
            <a:r>
              <a:rPr lang="en-US" altLang="ko-KR" sz="1300" dirty="0"/>
              <a:t>Decoding</a:t>
            </a:r>
          </a:p>
          <a:p>
            <a:pPr lvl="1"/>
            <a:r>
              <a:rPr lang="ko-KR" altLang="en-US" sz="1300" dirty="0"/>
              <a:t>계산 시 효율적인 </a:t>
            </a:r>
            <a:r>
              <a:rPr lang="en-US" altLang="ko-KR" sz="1300" dirty="0"/>
              <a:t>decoder</a:t>
            </a:r>
            <a:r>
              <a:rPr lang="ko-KR" altLang="en-US" sz="1300" dirty="0"/>
              <a:t> 는</a:t>
            </a:r>
            <a:r>
              <a:rPr lang="en-US" altLang="ko-KR" sz="1300" dirty="0"/>
              <a:t>? Beam</a:t>
            </a:r>
            <a:r>
              <a:rPr lang="ko-KR" altLang="en-US" sz="1300" dirty="0"/>
              <a:t> </a:t>
            </a:r>
            <a:r>
              <a:rPr lang="en-US" altLang="ko-KR" sz="1300" dirty="0"/>
              <a:t>search</a:t>
            </a:r>
            <a:r>
              <a:rPr lang="ko-KR" altLang="en-US" sz="1300" dirty="0"/>
              <a:t> 다 </a:t>
            </a:r>
            <a:r>
              <a:rPr lang="en-US" altLang="ko-KR" sz="1300" dirty="0"/>
              <a:t>(time</a:t>
            </a:r>
            <a:r>
              <a:rPr lang="ko-KR" altLang="en-US" sz="1300" dirty="0"/>
              <a:t> </a:t>
            </a:r>
            <a:r>
              <a:rPr lang="en-US" altLang="ko-KR" sz="1300" dirty="0"/>
              <a:t>step</a:t>
            </a:r>
            <a:r>
              <a:rPr lang="ko-KR" altLang="en-US" sz="1300" dirty="0"/>
              <a:t> </a:t>
            </a:r>
            <a:r>
              <a:rPr lang="en-US" altLang="ko-KR" sz="1300" dirty="0"/>
              <a:t>*</a:t>
            </a:r>
            <a:r>
              <a:rPr lang="ko-KR" altLang="en-US" sz="1300" dirty="0"/>
              <a:t> </a:t>
            </a:r>
            <a:r>
              <a:rPr lang="en-US" altLang="ko-KR" sz="1300" dirty="0" err="1"/>
              <a:t>vacab</a:t>
            </a:r>
            <a:r>
              <a:rPr lang="en-US" altLang="ko-KR" sz="1300" dirty="0"/>
              <a:t> * vocab </a:t>
            </a:r>
            <a:r>
              <a:rPr lang="ko-KR" altLang="en-US" sz="1300" dirty="0"/>
              <a:t>→ </a:t>
            </a:r>
            <a:r>
              <a:rPr lang="en-US" altLang="ko-KR" sz="1300" dirty="0"/>
              <a:t>B * time step * vocab)</a:t>
            </a:r>
          </a:p>
          <a:p>
            <a:r>
              <a:rPr lang="en-US" altLang="ko-KR" sz="1300" dirty="0" err="1"/>
              <a:t>Bahdanau</a:t>
            </a:r>
            <a:r>
              <a:rPr lang="en-US" altLang="ko-KR" sz="1300" dirty="0"/>
              <a:t> attention model</a:t>
            </a:r>
          </a:p>
          <a:p>
            <a:pPr lvl="1"/>
            <a:r>
              <a:rPr lang="en-US" altLang="ko-KR" sz="1300" dirty="0"/>
              <a:t>Attention</a:t>
            </a:r>
            <a:r>
              <a:rPr lang="ko-KR" altLang="en-US" sz="1300" dirty="0"/>
              <a:t>을 이용하면</a:t>
            </a:r>
            <a:r>
              <a:rPr lang="en-US" altLang="ko-KR" sz="1300" dirty="0"/>
              <a:t>, context size</a:t>
            </a:r>
            <a:r>
              <a:rPr lang="ko-KR" altLang="en-US" sz="1300" dirty="0"/>
              <a:t>와 </a:t>
            </a:r>
            <a:r>
              <a:rPr lang="en-US" altLang="ko-KR" sz="1300" dirty="0"/>
              <a:t>sequence length </a:t>
            </a:r>
            <a:r>
              <a:rPr lang="ko-KR" altLang="en-US" sz="1300" dirty="0"/>
              <a:t>에서 자유로워 지고 품질 성능 향상</a:t>
            </a:r>
            <a:endParaRPr lang="en-US" altLang="ko-KR" sz="1300" dirty="0"/>
          </a:p>
          <a:p>
            <a:r>
              <a:rPr lang="en-US" altLang="ko-KR" sz="1300" dirty="0"/>
              <a:t>Attention</a:t>
            </a:r>
            <a:r>
              <a:rPr lang="ko-KR" altLang="en-US" sz="1300" dirty="0"/>
              <a:t> </a:t>
            </a:r>
            <a:r>
              <a:rPr lang="en-US" altLang="ko-KR" sz="1300" dirty="0"/>
              <a:t>is</a:t>
            </a:r>
            <a:r>
              <a:rPr lang="ko-KR" altLang="en-US" sz="1300" dirty="0"/>
              <a:t> </a:t>
            </a:r>
            <a:r>
              <a:rPr lang="en-US" altLang="ko-KR" sz="1300" dirty="0"/>
              <a:t>all</a:t>
            </a:r>
            <a:r>
              <a:rPr lang="ko-KR" altLang="en-US" sz="1300" dirty="0"/>
              <a:t> </a:t>
            </a:r>
            <a:r>
              <a:rPr lang="en-US" altLang="ko-KR" sz="1300" dirty="0"/>
              <a:t>you</a:t>
            </a:r>
            <a:r>
              <a:rPr lang="ko-KR" altLang="en-US" sz="1300" dirty="0"/>
              <a:t> </a:t>
            </a:r>
            <a:r>
              <a:rPr lang="en-US" altLang="ko-KR" sz="1300" dirty="0"/>
              <a:t>need : Transformer</a:t>
            </a:r>
          </a:p>
          <a:p>
            <a:pPr lvl="1"/>
            <a:r>
              <a:rPr lang="en-US" altLang="ko-KR" sz="1300" dirty="0"/>
              <a:t>Recurrence </a:t>
            </a:r>
            <a:r>
              <a:rPr lang="ko-KR" altLang="en-US" sz="1300" dirty="0"/>
              <a:t>를 버려서</a:t>
            </a:r>
            <a:r>
              <a:rPr lang="en-US" altLang="ko-KR" sz="1300" dirty="0"/>
              <a:t>,</a:t>
            </a:r>
          </a:p>
          <a:p>
            <a:pPr lvl="2"/>
            <a:r>
              <a:rPr lang="ko-KR" altLang="en-US" sz="1300" dirty="0"/>
              <a:t>병렬처리가 가능</a:t>
            </a:r>
            <a:endParaRPr lang="en-US" altLang="ko-KR" sz="1300" dirty="0"/>
          </a:p>
          <a:p>
            <a:pPr lvl="2"/>
            <a:r>
              <a:rPr lang="en-US" altLang="ko-KR" sz="1300" dirty="0"/>
              <a:t>Encoder, decoder</a:t>
            </a:r>
            <a:r>
              <a:rPr lang="ko-KR" altLang="en-US" sz="1300" dirty="0"/>
              <a:t>가 병렬로 처리되어 빠른 학습</a:t>
            </a:r>
            <a:endParaRPr lang="en-US" altLang="ko-KR" sz="1300" dirty="0"/>
          </a:p>
          <a:p>
            <a:pPr lvl="2"/>
            <a:r>
              <a:rPr lang="ko-KR" altLang="en-US" sz="1300" dirty="0"/>
              <a:t>어떤 먼 거리의 두 사이의 단어의 계산 비용도 </a:t>
            </a:r>
            <a:r>
              <a:rPr lang="en-US" altLang="ko-KR" sz="1300" dirty="0"/>
              <a:t>O(1)</a:t>
            </a:r>
            <a:r>
              <a:rPr lang="ko-KR" altLang="en-US" sz="1300" dirty="0"/>
              <a:t>로 감소</a:t>
            </a:r>
            <a:endParaRPr lang="en-US" altLang="ko-KR" sz="1300" dirty="0"/>
          </a:p>
          <a:p>
            <a:pPr lvl="1"/>
            <a:r>
              <a:rPr lang="en-US" altLang="ko-KR" sz="1300" dirty="0"/>
              <a:t>Attention </a:t>
            </a:r>
            <a:r>
              <a:rPr lang="ko-KR" altLang="en-US" sz="1300" dirty="0"/>
              <a:t>에서  </a:t>
            </a:r>
            <a:endParaRPr lang="en-US" altLang="ko-KR" sz="1300" dirty="0"/>
          </a:p>
          <a:p>
            <a:pPr lvl="2"/>
            <a:r>
              <a:rPr lang="en-US" altLang="ko-KR" sz="1300" dirty="0"/>
              <a:t>(Decoder</a:t>
            </a:r>
            <a:r>
              <a:rPr lang="ko-KR" altLang="en-US" sz="1300" dirty="0"/>
              <a:t> 에서 </a:t>
            </a:r>
            <a:r>
              <a:rPr lang="en-US" altLang="ko-KR" sz="1300" dirty="0"/>
              <a:t>) layer </a:t>
            </a:r>
            <a:r>
              <a:rPr lang="ko-KR" altLang="en-US" sz="1300" dirty="0"/>
              <a:t>당 </a:t>
            </a:r>
            <a:r>
              <a:rPr lang="en-US" altLang="ko-KR" sz="1300" dirty="0"/>
              <a:t>attention 3</a:t>
            </a:r>
            <a:r>
              <a:rPr lang="ko-KR" altLang="en-US" sz="1300" dirty="0"/>
              <a:t>개</a:t>
            </a:r>
            <a:r>
              <a:rPr lang="en-US" altLang="ko-KR" sz="1300" dirty="0"/>
              <a:t>,</a:t>
            </a:r>
            <a:r>
              <a:rPr lang="ko-KR" altLang="en-US" sz="1300" dirty="0"/>
              <a:t> 모델이 많이 기억 하지 않아도 된다</a:t>
            </a:r>
            <a:r>
              <a:rPr lang="en-US" altLang="ko-KR" sz="1300" dirty="0"/>
              <a:t>.</a:t>
            </a:r>
          </a:p>
          <a:p>
            <a:pPr lvl="2"/>
            <a:r>
              <a:rPr lang="en-US" altLang="ko-KR" sz="1300" dirty="0"/>
              <a:t>Multi-head</a:t>
            </a:r>
            <a:r>
              <a:rPr lang="ko-KR" altLang="en-US" sz="1300" dirty="0"/>
              <a:t> </a:t>
            </a:r>
            <a:r>
              <a:rPr lang="en-US" altLang="ko-KR" sz="1300" dirty="0"/>
              <a:t>attention</a:t>
            </a:r>
            <a:r>
              <a:rPr lang="ko-KR" altLang="en-US" sz="1300" dirty="0"/>
              <a:t> 의 각각은 다른 의미들을 조명함 </a:t>
            </a:r>
            <a:endParaRPr lang="en-US" altLang="ko-KR" sz="1300" dirty="0"/>
          </a:p>
          <a:p>
            <a:r>
              <a:rPr lang="en-US" altLang="ko-KR" sz="1300" dirty="0"/>
              <a:t>Hack of day – Layer normalization</a:t>
            </a:r>
          </a:p>
          <a:p>
            <a:pPr lvl="1"/>
            <a:r>
              <a:rPr lang="ko-KR" altLang="en-US" sz="1300" dirty="0"/>
              <a:t>왜 </a:t>
            </a:r>
            <a:r>
              <a:rPr lang="en-US" altLang="ko-KR" sz="1300" dirty="0"/>
              <a:t>layer normalization</a:t>
            </a:r>
            <a:r>
              <a:rPr lang="ko-KR" altLang="en-US" sz="1300" dirty="0"/>
              <a:t>을 사용하는가</a:t>
            </a:r>
            <a:r>
              <a:rPr lang="en-US" altLang="ko-KR" sz="1300" dirty="0"/>
              <a:t>?</a:t>
            </a:r>
          </a:p>
          <a:p>
            <a:r>
              <a:rPr lang="ko-KR" altLang="en-US" sz="1300" dirty="0">
                <a:highlight>
                  <a:srgbClr val="FFFF00"/>
                </a:highlight>
              </a:rPr>
              <a:t>나머지 것들</a:t>
            </a:r>
            <a:endParaRPr lang="en-US" altLang="ko-KR" sz="1300" dirty="0">
              <a:highlight>
                <a:srgbClr val="FFFF00"/>
              </a:highlight>
            </a:endParaRPr>
          </a:p>
          <a:p>
            <a:pPr lvl="1"/>
            <a:r>
              <a:rPr lang="en-US" altLang="ko-KR" sz="1300" dirty="0">
                <a:highlight>
                  <a:srgbClr val="FFFF00"/>
                </a:highlight>
              </a:rPr>
              <a:t>Pointer</a:t>
            </a:r>
            <a:r>
              <a:rPr lang="ko-KR" altLang="en-US" sz="1300" dirty="0">
                <a:highlight>
                  <a:srgbClr val="FFFF00"/>
                </a:highlight>
              </a:rPr>
              <a:t> </a:t>
            </a:r>
            <a:r>
              <a:rPr lang="en-US" altLang="ko-KR" sz="1300" dirty="0">
                <a:highlight>
                  <a:srgbClr val="FFFF00"/>
                </a:highlight>
              </a:rPr>
              <a:t>network</a:t>
            </a:r>
            <a:r>
              <a:rPr lang="ko-KR" altLang="en-US" sz="1300" dirty="0">
                <a:highlight>
                  <a:srgbClr val="FFFF00"/>
                </a:highlight>
              </a:rPr>
              <a:t> </a:t>
            </a:r>
            <a:r>
              <a:rPr lang="en-US" altLang="ko-KR" sz="1300" dirty="0">
                <a:highlight>
                  <a:srgbClr val="FFFF00"/>
                </a:highlight>
              </a:rPr>
              <a:t>(vocab size </a:t>
            </a:r>
            <a:r>
              <a:rPr lang="ko-KR" altLang="en-US" sz="1300" dirty="0" err="1">
                <a:highlight>
                  <a:srgbClr val="FFFF00"/>
                </a:highlight>
              </a:rPr>
              <a:t>모를때</a:t>
            </a:r>
            <a:r>
              <a:rPr lang="en-US" altLang="ko-KR" sz="1300" dirty="0">
                <a:highlight>
                  <a:srgbClr val="FFFF00"/>
                </a:highlight>
              </a:rPr>
              <a:t>?)</a:t>
            </a:r>
          </a:p>
          <a:p>
            <a:pPr lvl="1"/>
            <a:r>
              <a:rPr lang="en-US" altLang="ko-KR" sz="1300" dirty="0">
                <a:highlight>
                  <a:srgbClr val="FFFF00"/>
                </a:highlight>
              </a:rPr>
              <a:t>Attention helps for understanding the model (context-</a:t>
            </a:r>
            <a:r>
              <a:rPr lang="en-US" altLang="ko-KR" sz="1300" dirty="0" err="1">
                <a:highlight>
                  <a:srgbClr val="FFFF00"/>
                </a:highlight>
              </a:rPr>
              <a:t>awre</a:t>
            </a:r>
            <a:r>
              <a:rPr lang="en-US" altLang="ko-KR" sz="1300" dirty="0">
                <a:highlight>
                  <a:srgbClr val="FFFF00"/>
                </a:highlight>
              </a:rPr>
              <a:t> NMT)</a:t>
            </a:r>
          </a:p>
          <a:p>
            <a:pPr lvl="1"/>
            <a:r>
              <a:rPr lang="en-US" altLang="ko-KR" sz="1300" dirty="0">
                <a:highlight>
                  <a:srgbClr val="FFFF00"/>
                </a:highlight>
              </a:rPr>
              <a:t>Attention: other use cases</a:t>
            </a:r>
          </a:p>
          <a:p>
            <a:pPr marL="201168" lvl="1" indent="0">
              <a:buNone/>
            </a:pPr>
            <a:r>
              <a:rPr lang="en-US" altLang="ko-KR" sz="1000" dirty="0">
                <a:highlight>
                  <a:srgbClr val="FFFF00"/>
                </a:highlight>
              </a:rPr>
              <a:t>	</a:t>
            </a:r>
            <a:endParaRPr lang="ko-KR" altLang="en-US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48910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B1E0F-3EB9-4DEC-85DD-77499240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Pointer Networks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AAAF35-5C21-4FE0-A4BD-120170C8E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875959"/>
            <a:ext cx="10058400" cy="396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680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695E0-99C6-4FF1-828D-D726D1C7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0B818-930F-48B5-9E64-D864F3D1E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197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3FA16-7172-48F2-B5A5-66B809C8C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보충 </a:t>
            </a:r>
            <a:r>
              <a:rPr lang="en-US" altLang="ko-KR" dirty="0"/>
              <a:t>( Conditional LM 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A4C65-5219-43B6-A230-51A239F2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38" y="1833309"/>
            <a:ext cx="6523174" cy="23651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3D20A6-F1B1-44D9-993A-51ADD5C88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97" y="3975589"/>
            <a:ext cx="7032707" cy="22668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18900-6906-4EFF-9BB5-D7192A6795C9}"/>
              </a:ext>
            </a:extLst>
          </p:cNvPr>
          <p:cNvSpPr txBox="1"/>
          <p:nvPr/>
        </p:nvSpPr>
        <p:spPr>
          <a:xfrm>
            <a:off x="7466304" y="2550506"/>
            <a:ext cx="44636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</a:rPr>
              <a:t>← </a:t>
            </a:r>
            <a:r>
              <a:rPr lang="en-US" altLang="ko-KR" sz="4000" dirty="0">
                <a:highlight>
                  <a:srgbClr val="FFFF00"/>
                </a:highlight>
              </a:rPr>
              <a:t>Unconditional LM</a:t>
            </a:r>
            <a:endParaRPr lang="ko-KR" altLang="en-US" sz="4000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D10044-3CF5-4392-94C2-CBF730D85D84}"/>
              </a:ext>
            </a:extLst>
          </p:cNvPr>
          <p:cNvSpPr txBox="1"/>
          <p:nvPr/>
        </p:nvSpPr>
        <p:spPr>
          <a:xfrm>
            <a:off x="7466304" y="4487318"/>
            <a:ext cx="3927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highlight>
                  <a:srgbClr val="FFFF00"/>
                </a:highlight>
              </a:rPr>
              <a:t>← </a:t>
            </a:r>
            <a:r>
              <a:rPr lang="en-US" altLang="ko-KR" sz="4000" dirty="0">
                <a:highlight>
                  <a:srgbClr val="FFFF00"/>
                </a:highlight>
              </a:rPr>
              <a:t>Conditional LM</a:t>
            </a:r>
            <a:endParaRPr lang="ko-KR" altLang="en-US" sz="4000" dirty="0"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553560B-680D-4721-BED6-29C534B38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020" y="5400672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51517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1458</Words>
  <Application>Microsoft Office PowerPoint</Application>
  <PresentationFormat>와이드스크린</PresentationFormat>
  <Paragraphs>223</Paragraphs>
  <Slides>87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87</vt:i4>
      </vt:variant>
    </vt:vector>
  </HeadingPairs>
  <TitlesOfParts>
    <vt:vector size="91" baseType="lpstr">
      <vt:lpstr>맑은 고딕</vt:lpstr>
      <vt:lpstr>Calibri</vt:lpstr>
      <vt:lpstr>Calibri Light</vt:lpstr>
      <vt:lpstr>추억</vt:lpstr>
      <vt:lpstr>Seq2seq and Attention</vt:lpstr>
      <vt:lpstr>PowerPoint 프레젠테이션</vt:lpstr>
      <vt:lpstr>흐름!</vt:lpstr>
      <vt:lpstr>Machine translation task (seq2seq)</vt:lpstr>
      <vt:lpstr>Machine translation task (seq2seq)</vt:lpstr>
      <vt:lpstr>Machine translation task (seq2seq)</vt:lpstr>
      <vt:lpstr>흐름!</vt:lpstr>
      <vt:lpstr>Conditional Language Model</vt:lpstr>
      <vt:lpstr>보충 ( Conditional LM )</vt:lpstr>
      <vt:lpstr>보충 ( Unconditional LM )</vt:lpstr>
      <vt:lpstr>보충 ( Conditional LM )</vt:lpstr>
      <vt:lpstr>PowerPoint 프레젠테이션</vt:lpstr>
      <vt:lpstr>흐름!</vt:lpstr>
      <vt:lpstr>RECAP: RNN Language Models</vt:lpstr>
      <vt:lpstr>RNN Encoder-Decoder (Vanilla)</vt:lpstr>
      <vt:lpstr>RNN Encoder-Decoder (Vanilla)</vt:lpstr>
      <vt:lpstr>RNN Encoder-Decoder (Vanilla)</vt:lpstr>
      <vt:lpstr>보충</vt:lpstr>
      <vt:lpstr>보충 (context X is given, Decoder)</vt:lpstr>
      <vt:lpstr>보충 ( 또 다른 P(yi|X, Θ) 형태 )</vt:lpstr>
      <vt:lpstr>보충 ( 또 다른 P(yi|X, Θ) 형태 )</vt:lpstr>
      <vt:lpstr>보충 ( 또 다른 P(yi|X, Θ) 형태 )</vt:lpstr>
      <vt:lpstr>보충 ( 또 다른 P(yi|X, Θ) 형태 )</vt:lpstr>
      <vt:lpstr>Let’s look at sentence embedding</vt:lpstr>
      <vt:lpstr>Let’s look at sentence embedding</vt:lpstr>
      <vt:lpstr>보충</vt:lpstr>
      <vt:lpstr>PowerPoint 프레젠테이션</vt:lpstr>
      <vt:lpstr>흐름!</vt:lpstr>
      <vt:lpstr>Decoding: how to generate a sequence?</vt:lpstr>
      <vt:lpstr>보충 (greedy - 탐욕 알고리즘)</vt:lpstr>
      <vt:lpstr>보충 (greedy - 탐욕 알고리즘)</vt:lpstr>
      <vt:lpstr>Decoding: how to generate a sequence?</vt:lpstr>
      <vt:lpstr>Decoding: how to generate a sequence?</vt:lpstr>
      <vt:lpstr>Decoding: how to generate a sequence?</vt:lpstr>
      <vt:lpstr>보충 (Beam Search)</vt:lpstr>
      <vt:lpstr>PowerPoint 프레젠테이션</vt:lpstr>
      <vt:lpstr>PowerPoint 프레젠테이션</vt:lpstr>
      <vt:lpstr>PowerPoint 프레젠테이션</vt:lpstr>
      <vt:lpstr>PowerPoint 프레젠테이션</vt:lpstr>
      <vt:lpstr>흐름!</vt:lpstr>
      <vt:lpstr>What is the problem with such models?</vt:lpstr>
      <vt:lpstr>Attention</vt:lpstr>
      <vt:lpstr>Attention</vt:lpstr>
      <vt:lpstr>Neural Machine translation by Jointly Learn to Align and Translate</vt:lpstr>
      <vt:lpstr>Neural Machine translation by Jointly Learn to Align and Translate</vt:lpstr>
      <vt:lpstr>Neural Machine translation by Jointly Learn to Align and Translate</vt:lpstr>
      <vt:lpstr>Attention score: how to compute it?</vt:lpstr>
      <vt:lpstr>PowerPoint 프레젠테이션</vt:lpstr>
      <vt:lpstr>흐름!</vt:lpstr>
      <vt:lpstr>Self-Attention</vt:lpstr>
      <vt:lpstr>Self-Attention</vt:lpstr>
      <vt:lpstr>Self-Attention</vt:lpstr>
      <vt:lpstr>보충설명</vt:lpstr>
      <vt:lpstr>PowerPoint 프레젠테이션</vt:lpstr>
      <vt:lpstr>Transformer</vt:lpstr>
      <vt:lpstr>모델 흐름 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보충 </vt:lpstr>
      <vt:lpstr>Why residual connection?</vt:lpstr>
      <vt:lpstr>여기부터는 다음주에…</vt:lpstr>
      <vt:lpstr>Example 1: LSTM and Long-term dependences</vt:lpstr>
      <vt:lpstr>Example 2: Deep Residual Learning for Image Recognition </vt:lpstr>
      <vt:lpstr>Example 2: Deep Residual Learning for Image Recognition </vt:lpstr>
      <vt:lpstr>Example 2: Deep Residual Learning for Image Recognition </vt:lpstr>
      <vt:lpstr>Example 2: Highway networks</vt:lpstr>
      <vt:lpstr>PowerPoint 프레젠테이션</vt:lpstr>
      <vt:lpstr>흐름!</vt:lpstr>
      <vt:lpstr>Layer Norm</vt:lpstr>
      <vt:lpstr>Layer Norm</vt:lpstr>
      <vt:lpstr>PowerPoint 프레젠테이션</vt:lpstr>
      <vt:lpstr>흐름!</vt:lpstr>
      <vt:lpstr>Pointer Networks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Seq2seq and Attention</dc:title>
  <dc:creator>o365user</dc:creator>
  <cp:lastModifiedBy>o365user</cp:lastModifiedBy>
  <cp:revision>11</cp:revision>
  <dcterms:created xsi:type="dcterms:W3CDTF">2019-02-13T08:28:57Z</dcterms:created>
  <dcterms:modified xsi:type="dcterms:W3CDTF">2019-02-14T02:28:31Z</dcterms:modified>
</cp:coreProperties>
</file>